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7" r:id="rId2"/>
    <p:sldId id="259" r:id="rId3"/>
    <p:sldId id="260" r:id="rId4"/>
    <p:sldId id="305" r:id="rId5"/>
    <p:sldId id="306" r:id="rId6"/>
    <p:sldId id="263" r:id="rId7"/>
    <p:sldId id="356" r:id="rId8"/>
    <p:sldId id="308" r:id="rId9"/>
    <p:sldId id="309" r:id="rId10"/>
    <p:sldId id="310" r:id="rId11"/>
    <p:sldId id="311" r:id="rId12"/>
    <p:sldId id="312" r:id="rId13"/>
    <p:sldId id="313" r:id="rId14"/>
    <p:sldId id="345" r:id="rId15"/>
    <p:sldId id="314" r:id="rId16"/>
    <p:sldId id="272" r:id="rId17"/>
    <p:sldId id="316" r:id="rId18"/>
    <p:sldId id="273" r:id="rId19"/>
    <p:sldId id="274"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331" r:id="rId35"/>
    <p:sldId id="332" r:id="rId36"/>
    <p:sldId id="346" r:id="rId37"/>
    <p:sldId id="347" r:id="rId38"/>
    <p:sldId id="357" r:id="rId39"/>
    <p:sldId id="348" r:id="rId40"/>
    <p:sldId id="349" r:id="rId41"/>
    <p:sldId id="350" r:id="rId42"/>
    <p:sldId id="351" r:id="rId43"/>
    <p:sldId id="354" r:id="rId44"/>
    <p:sldId id="352" r:id="rId45"/>
    <p:sldId id="358" r:id="rId46"/>
    <p:sldId id="343" r:id="rId47"/>
    <p:sldId id="333" r:id="rId48"/>
    <p:sldId id="355" r:id="rId49"/>
    <p:sldId id="344" r:id="rId50"/>
  </p:sldIdLst>
  <p:sldSz cx="18288000" cy="10287000"/>
  <p:notesSz cx="6858000" cy="9144000"/>
  <p:embeddedFontLst>
    <p:embeddedFont>
      <p:font typeface="Barlow Bold Italics" panose="020B0604020202020204" charset="0"/>
      <p:regular r:id="rId52"/>
    </p:embeddedFont>
    <p:embeddedFont>
      <p:font typeface="Roboto" panose="02000000000000000000" pitchFamily="2" charset="0"/>
      <p:regular r:id="rId53"/>
      <p:bold r:id="rId54"/>
      <p:italic r:id="rId55"/>
      <p:boldItalic r:id="rId56"/>
    </p:embeddedFont>
    <p:embeddedFont>
      <p:font typeface="Canva Sans" panose="020B0604020202020204" charset="0"/>
      <p:regular r:id="rId57"/>
    </p:embeddedFont>
    <p:embeddedFont>
      <p:font typeface="Tahoma" panose="020B0604030504040204" pitchFamily="34" charset="0"/>
      <p:regular r:id="rId58"/>
      <p:bold r:id="rId59"/>
    </p:embeddedFont>
    <p:embeddedFont>
      <p:font typeface="Barlow Bold" panose="020B0604020202020204" charset="-94"/>
      <p:regular r:id="rId60"/>
    </p:embeddedFont>
    <p:embeddedFont>
      <p:font typeface="Calibri" panose="020F0502020204030204" pitchFamily="34" charset="0"/>
      <p:regular r:id="rId61"/>
      <p:bold r:id="rId62"/>
      <p:italic r:id="rId63"/>
      <p:boldItalic r:id="rId64"/>
    </p:embeddedFont>
    <p:embeddedFont>
      <p:font typeface="Barlow SemiCondensed Bold" panose="020B0604020202020204" charset="-94"/>
      <p:regular r:id="rId65"/>
    </p:embeddedFont>
    <p:embeddedFont>
      <p:font typeface="Poppins" panose="020B0604020202020204" charset="0"/>
      <p:regular r:id="rId66"/>
      <p:bold r:id="rId67"/>
      <p:italic r:id="rId68"/>
      <p:boldItalic r:id="rId69"/>
    </p:embeddedFont>
    <p:embeddedFont>
      <p:font typeface="Telegraf Bold" panose="020B0604020202020204" charset="0"/>
      <p:regular r:id="rId70"/>
    </p:embeddedFont>
    <p:embeddedFont>
      <p:font typeface="Barlow SemiCondensed" panose="020B0604020202020204" charset="-94"/>
      <p:regular r:id="rId71"/>
    </p:embeddedFont>
    <p:embeddedFont>
      <p:font typeface="Barlow" panose="020B0604020202020204" charset="0"/>
      <p:regular r:id="rId72"/>
    </p:embeddedFont>
    <p:embeddedFont>
      <p:font typeface="Barlow Italics" panose="020B0604020202020204" charset="0"/>
      <p:regular r:id="rId73"/>
    </p:embeddedFont>
    <p:embeddedFont>
      <p:font typeface="Telegraf" panose="020B0604020202020204" charset="-94"/>
      <p:regular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6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404" autoAdjust="0"/>
  </p:normalViewPr>
  <p:slideViewPr>
    <p:cSldViewPr>
      <p:cViewPr varScale="1">
        <p:scale>
          <a:sx n="76" d="100"/>
          <a:sy n="76" d="100"/>
        </p:scale>
        <p:origin x="40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s>
</file>

<file path=ppt/diagrams/_rels/data6.xml.rels><?xml version="1.0" encoding="UTF-8" standalone="yes"?>
<Relationships xmlns="http://schemas.openxmlformats.org/package/2006/relationships"><Relationship Id="rId1" Type="http://schemas.openxmlformats.org/officeDocument/2006/relationships/hyperlink" Target="https://libguides.iyte.edu.tr/artificial_intelligence"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libguides.iyte.edu.tr/artificial_intelligence"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C7F2DD-A582-489A-9B2B-AE3131BE5FB7}"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tr-TR"/>
        </a:p>
      </dgm:t>
    </dgm:pt>
    <dgm:pt modelId="{9B526EBC-9490-4F8C-9D21-7E0131D0E074}">
      <dgm:prSet custT="1"/>
      <dgm:spPr/>
      <dgm:t>
        <a:bodyPr/>
        <a:lstStyle/>
        <a:p>
          <a:pPr rtl="0"/>
          <a:r>
            <a:rPr lang="tr-TR" sz="2400" b="1" dirty="0" smtClean="0">
              <a:solidFill>
                <a:srgbClr val="8C62FF"/>
              </a:solidFill>
              <a:latin typeface="Barlow SemiCondensed" panose="020B0604020202020204" charset="-94"/>
            </a:rPr>
            <a:t>Eğitim:</a:t>
          </a:r>
          <a:endParaRPr lang="tr-TR" sz="2400" b="1" dirty="0">
            <a:solidFill>
              <a:srgbClr val="8C62FF"/>
            </a:solidFill>
            <a:latin typeface="Barlow SemiCondensed" panose="020B0604020202020204" charset="-94"/>
          </a:endParaRPr>
        </a:p>
      </dgm:t>
    </dgm:pt>
    <dgm:pt modelId="{9A2EE67F-2D44-4DBD-B5CC-12B0455D3591}" type="parTrans" cxnId="{C5E00FB7-9F2E-476A-9C7E-DC29C85D2C33}">
      <dgm:prSet/>
      <dgm:spPr/>
      <dgm:t>
        <a:bodyPr/>
        <a:lstStyle/>
        <a:p>
          <a:endParaRPr lang="tr-TR" sz="1800"/>
        </a:p>
      </dgm:t>
    </dgm:pt>
    <dgm:pt modelId="{AC79737D-3C13-4AF9-BF16-C3BED6DEAD8F}" type="sibTrans" cxnId="{C5E00FB7-9F2E-476A-9C7E-DC29C85D2C33}">
      <dgm:prSet/>
      <dgm:spPr/>
      <dgm:t>
        <a:bodyPr/>
        <a:lstStyle/>
        <a:p>
          <a:endParaRPr lang="tr-TR" sz="1800"/>
        </a:p>
      </dgm:t>
    </dgm:pt>
    <dgm:pt modelId="{8DF9F573-9032-44F4-96E9-538D32E40CFF}">
      <dgm:prSet custT="1"/>
      <dgm:spPr/>
      <dgm:t>
        <a:bodyPr/>
        <a:lstStyle/>
        <a:p>
          <a:pPr rtl="0"/>
          <a:r>
            <a:rPr lang="tr-TR" sz="1800" dirty="0" smtClean="0">
              <a:latin typeface="Barlow SemiCondensed" panose="020B0604020202020204" charset="-94"/>
            </a:rPr>
            <a:t>Hacettepe Üniversitesi Bilgi ve Belge Yönetimi (Kütüphanecilik) Bölümü (1986-1990)</a:t>
          </a:r>
          <a:endParaRPr lang="tr-TR" sz="1800" dirty="0">
            <a:latin typeface="Barlow SemiCondensed" panose="020B0604020202020204" charset="-94"/>
          </a:endParaRPr>
        </a:p>
      </dgm:t>
    </dgm:pt>
    <dgm:pt modelId="{2DF89ED8-01F7-4780-9A29-FDDE383BC66C}" type="parTrans" cxnId="{84D979E4-9E9C-4594-81E8-E845B6876C89}">
      <dgm:prSet/>
      <dgm:spPr/>
      <dgm:t>
        <a:bodyPr/>
        <a:lstStyle/>
        <a:p>
          <a:endParaRPr lang="tr-TR" sz="1800"/>
        </a:p>
      </dgm:t>
    </dgm:pt>
    <dgm:pt modelId="{C93AFC75-08D8-4D36-8111-E2F8563A0DCB}" type="sibTrans" cxnId="{84D979E4-9E9C-4594-81E8-E845B6876C89}">
      <dgm:prSet/>
      <dgm:spPr/>
      <dgm:t>
        <a:bodyPr/>
        <a:lstStyle/>
        <a:p>
          <a:endParaRPr lang="tr-TR" sz="1800"/>
        </a:p>
      </dgm:t>
    </dgm:pt>
    <dgm:pt modelId="{F4F2B831-ED83-436E-8F86-84D4F7C89909}">
      <dgm:prSet custT="1"/>
      <dgm:spPr/>
      <dgm:t>
        <a:bodyPr/>
        <a:lstStyle/>
        <a:p>
          <a:pPr rtl="0"/>
          <a:r>
            <a:rPr lang="tr-TR" sz="1800" dirty="0" smtClean="0">
              <a:latin typeface="Barlow SemiCondensed" panose="020B0604020202020204" charset="-94"/>
            </a:rPr>
            <a:t>Kocaeli Üniversitesi, İşletme Yönetimi alanında yüksek lisans (2003-2005)</a:t>
          </a:r>
          <a:endParaRPr lang="tr-TR" sz="1800" dirty="0">
            <a:latin typeface="Barlow SemiCondensed" panose="020B0604020202020204" charset="-94"/>
          </a:endParaRPr>
        </a:p>
      </dgm:t>
    </dgm:pt>
    <dgm:pt modelId="{0038CB18-88CC-4286-B067-8B1F853F49D0}" type="parTrans" cxnId="{E61FAA08-85EE-4415-BBD4-E032E1A1BC83}">
      <dgm:prSet/>
      <dgm:spPr/>
      <dgm:t>
        <a:bodyPr/>
        <a:lstStyle/>
        <a:p>
          <a:endParaRPr lang="tr-TR" sz="1800"/>
        </a:p>
      </dgm:t>
    </dgm:pt>
    <dgm:pt modelId="{9BAE846E-9186-443D-A55F-8969F5FB5134}" type="sibTrans" cxnId="{E61FAA08-85EE-4415-BBD4-E032E1A1BC83}">
      <dgm:prSet/>
      <dgm:spPr/>
      <dgm:t>
        <a:bodyPr/>
        <a:lstStyle/>
        <a:p>
          <a:endParaRPr lang="tr-TR" sz="1800"/>
        </a:p>
      </dgm:t>
    </dgm:pt>
    <dgm:pt modelId="{BA017722-799E-41B9-80A2-14F76DC9CF1C}">
      <dgm:prSet custT="1"/>
      <dgm:spPr/>
      <dgm:t>
        <a:bodyPr/>
        <a:lstStyle/>
        <a:p>
          <a:pPr rtl="0"/>
          <a:r>
            <a:rPr lang="tr-TR" sz="2400" b="1" dirty="0" smtClean="0">
              <a:solidFill>
                <a:srgbClr val="8C62FF"/>
              </a:solidFill>
              <a:latin typeface="Barlow SemiCondensed" panose="020B0604020202020204" charset="-94"/>
            </a:rPr>
            <a:t>İş Deneyimi:</a:t>
          </a:r>
          <a:endParaRPr lang="tr-TR" sz="2400" b="1" dirty="0">
            <a:solidFill>
              <a:srgbClr val="8C62FF"/>
            </a:solidFill>
            <a:latin typeface="Barlow SemiCondensed" panose="020B0604020202020204" charset="-94"/>
          </a:endParaRPr>
        </a:p>
      </dgm:t>
    </dgm:pt>
    <dgm:pt modelId="{E0B6781C-185B-4850-91F3-CD75E33D2104}" type="parTrans" cxnId="{EDB86FE1-9EB3-4D24-BAD2-C3C567920FF0}">
      <dgm:prSet/>
      <dgm:spPr/>
      <dgm:t>
        <a:bodyPr/>
        <a:lstStyle/>
        <a:p>
          <a:endParaRPr lang="tr-TR" sz="1800"/>
        </a:p>
      </dgm:t>
    </dgm:pt>
    <dgm:pt modelId="{BEF2F363-3171-4000-B1A8-B4DACF98933F}" type="sibTrans" cxnId="{EDB86FE1-9EB3-4D24-BAD2-C3C567920FF0}">
      <dgm:prSet/>
      <dgm:spPr/>
      <dgm:t>
        <a:bodyPr/>
        <a:lstStyle/>
        <a:p>
          <a:endParaRPr lang="tr-TR" sz="1800"/>
        </a:p>
      </dgm:t>
    </dgm:pt>
    <dgm:pt modelId="{130C6BAE-4064-416F-A5E2-551B24F36CE3}">
      <dgm:prSet custT="1"/>
      <dgm:spPr/>
      <dgm:t>
        <a:bodyPr/>
        <a:lstStyle/>
        <a:p>
          <a:pPr rtl="0"/>
          <a:r>
            <a:rPr lang="tr-TR" sz="1800" dirty="0" smtClean="0">
              <a:latin typeface="Barlow SemiCondensed" panose="020B0604020202020204" charset="-94"/>
            </a:rPr>
            <a:t>Bilkent Üniversitesi (1988 - 1990)</a:t>
          </a:r>
          <a:endParaRPr lang="tr-TR" sz="1800" dirty="0">
            <a:latin typeface="Barlow SemiCondensed" panose="020B0604020202020204" charset="-94"/>
          </a:endParaRPr>
        </a:p>
      </dgm:t>
    </dgm:pt>
    <dgm:pt modelId="{5B550D12-7C15-4462-AAFD-FC74BB424F30}" type="parTrans" cxnId="{52423A08-3F56-4A00-A150-B1A764C6ADFD}">
      <dgm:prSet/>
      <dgm:spPr/>
      <dgm:t>
        <a:bodyPr/>
        <a:lstStyle/>
        <a:p>
          <a:endParaRPr lang="tr-TR" sz="1800"/>
        </a:p>
      </dgm:t>
    </dgm:pt>
    <dgm:pt modelId="{43CF8DC1-E3D6-4001-830D-90E1933C0ADB}" type="sibTrans" cxnId="{52423A08-3F56-4A00-A150-B1A764C6ADFD}">
      <dgm:prSet/>
      <dgm:spPr/>
      <dgm:t>
        <a:bodyPr/>
        <a:lstStyle/>
        <a:p>
          <a:endParaRPr lang="tr-TR" sz="1800"/>
        </a:p>
      </dgm:t>
    </dgm:pt>
    <dgm:pt modelId="{4CBEF20D-10AE-4539-9556-CE3342C7E5E8}">
      <dgm:prSet custT="1"/>
      <dgm:spPr/>
      <dgm:t>
        <a:bodyPr/>
        <a:lstStyle/>
        <a:p>
          <a:pPr rtl="0"/>
          <a:r>
            <a:rPr lang="tr-TR" sz="1800" dirty="0" smtClean="0">
              <a:latin typeface="Barlow SemiCondensed" panose="020B0604020202020204" charset="-94"/>
            </a:rPr>
            <a:t>TÜBİTAK Marmara Araştırma Merkezi (1990-1998)</a:t>
          </a:r>
          <a:endParaRPr lang="tr-TR" sz="1800" dirty="0">
            <a:latin typeface="Barlow SemiCondensed" panose="020B0604020202020204" charset="-94"/>
          </a:endParaRPr>
        </a:p>
      </dgm:t>
    </dgm:pt>
    <dgm:pt modelId="{3F912C85-C073-4A3F-8BE8-55A953428882}" type="parTrans" cxnId="{9BDE2B7D-27A4-41EB-B142-89F8CDFFEF92}">
      <dgm:prSet/>
      <dgm:spPr/>
      <dgm:t>
        <a:bodyPr/>
        <a:lstStyle/>
        <a:p>
          <a:endParaRPr lang="tr-TR" sz="1800"/>
        </a:p>
      </dgm:t>
    </dgm:pt>
    <dgm:pt modelId="{F0E651E0-A66E-4D8A-B14B-82D168FDA090}" type="sibTrans" cxnId="{9BDE2B7D-27A4-41EB-B142-89F8CDFFEF92}">
      <dgm:prSet/>
      <dgm:spPr/>
      <dgm:t>
        <a:bodyPr/>
        <a:lstStyle/>
        <a:p>
          <a:endParaRPr lang="tr-TR" sz="1800"/>
        </a:p>
      </dgm:t>
    </dgm:pt>
    <dgm:pt modelId="{227640E4-80FF-4FFC-8D60-3C5CB68E0F8F}">
      <dgm:prSet custT="1"/>
      <dgm:spPr/>
      <dgm:t>
        <a:bodyPr/>
        <a:lstStyle/>
        <a:p>
          <a:pPr rtl="0"/>
          <a:r>
            <a:rPr lang="tr-TR" sz="1800" dirty="0" smtClean="0">
              <a:latin typeface="Barlow SemiCondensed" panose="020B0604020202020204" charset="-94"/>
            </a:rPr>
            <a:t>Sabancı Üniversitesi (1998-2004)</a:t>
          </a:r>
          <a:endParaRPr lang="tr-TR" sz="1800" dirty="0">
            <a:latin typeface="Barlow SemiCondensed" panose="020B0604020202020204" charset="-94"/>
          </a:endParaRPr>
        </a:p>
      </dgm:t>
    </dgm:pt>
    <dgm:pt modelId="{73B379CC-C3FF-4C31-AE3F-A631D185E6C2}" type="parTrans" cxnId="{C7D673EF-59A0-4B05-80DB-331FE64BB907}">
      <dgm:prSet/>
      <dgm:spPr/>
      <dgm:t>
        <a:bodyPr/>
        <a:lstStyle/>
        <a:p>
          <a:endParaRPr lang="tr-TR" sz="1800"/>
        </a:p>
      </dgm:t>
    </dgm:pt>
    <dgm:pt modelId="{0872DADA-D74D-438A-86C8-4114CE7A1630}" type="sibTrans" cxnId="{C7D673EF-59A0-4B05-80DB-331FE64BB907}">
      <dgm:prSet/>
      <dgm:spPr/>
      <dgm:t>
        <a:bodyPr/>
        <a:lstStyle/>
        <a:p>
          <a:endParaRPr lang="tr-TR" sz="1800"/>
        </a:p>
      </dgm:t>
    </dgm:pt>
    <dgm:pt modelId="{4A0295B2-DA11-4A4C-8848-BE26CB628222}">
      <dgm:prSet custT="1"/>
      <dgm:spPr/>
      <dgm:t>
        <a:bodyPr/>
        <a:lstStyle/>
        <a:p>
          <a:pPr rtl="0"/>
          <a:r>
            <a:rPr lang="tr-TR" sz="1800" dirty="0" smtClean="0">
              <a:latin typeface="Barlow SemiCondensed" panose="020B0604020202020204" charset="-94"/>
            </a:rPr>
            <a:t>TOBB Ekonomi ve Teknoloji Üniversitesi (2004-2005)</a:t>
          </a:r>
          <a:endParaRPr lang="tr-TR" sz="1800" dirty="0">
            <a:latin typeface="Barlow SemiCondensed" panose="020B0604020202020204" charset="-94"/>
          </a:endParaRPr>
        </a:p>
      </dgm:t>
    </dgm:pt>
    <dgm:pt modelId="{01FE7B78-391E-4058-953F-6544061CDA54}" type="parTrans" cxnId="{57856319-5073-4627-8A1C-CE9017D88D22}">
      <dgm:prSet/>
      <dgm:spPr/>
      <dgm:t>
        <a:bodyPr/>
        <a:lstStyle/>
        <a:p>
          <a:endParaRPr lang="tr-TR" sz="1800"/>
        </a:p>
      </dgm:t>
    </dgm:pt>
    <dgm:pt modelId="{26F9D3D0-3E6B-4B3C-A328-EDEFF74A4AAD}" type="sibTrans" cxnId="{57856319-5073-4627-8A1C-CE9017D88D22}">
      <dgm:prSet/>
      <dgm:spPr/>
      <dgm:t>
        <a:bodyPr/>
        <a:lstStyle/>
        <a:p>
          <a:endParaRPr lang="tr-TR" sz="1800"/>
        </a:p>
      </dgm:t>
    </dgm:pt>
    <dgm:pt modelId="{2AE9175C-4359-411D-AD21-8AC2F539A5A4}">
      <dgm:prSet custT="1"/>
      <dgm:spPr/>
      <dgm:t>
        <a:bodyPr/>
        <a:lstStyle/>
        <a:p>
          <a:pPr rtl="0"/>
          <a:r>
            <a:rPr lang="tr-TR" sz="1800" dirty="0" smtClean="0">
              <a:latin typeface="Barlow SemiCondensed" panose="020B0604020202020204" charset="-94"/>
            </a:rPr>
            <a:t>İzmir Yüksek Teknoloji Enstitüsü Kütüphane ve Dokümantasyon Daire Başkanı (2005 – Devam)</a:t>
          </a:r>
          <a:endParaRPr lang="tr-TR" sz="1800" dirty="0">
            <a:latin typeface="Barlow SemiCondensed" panose="020B0604020202020204" charset="-94"/>
          </a:endParaRPr>
        </a:p>
      </dgm:t>
    </dgm:pt>
    <dgm:pt modelId="{B5A81E40-FC82-4742-B4F2-FBDEB418480C}" type="parTrans" cxnId="{57226DFA-3F2B-417A-86CC-17988FD3DE71}">
      <dgm:prSet/>
      <dgm:spPr/>
      <dgm:t>
        <a:bodyPr/>
        <a:lstStyle/>
        <a:p>
          <a:endParaRPr lang="tr-TR" sz="1800"/>
        </a:p>
      </dgm:t>
    </dgm:pt>
    <dgm:pt modelId="{00712359-1C3F-49DD-8C4F-312114F91D21}" type="sibTrans" cxnId="{57226DFA-3F2B-417A-86CC-17988FD3DE71}">
      <dgm:prSet/>
      <dgm:spPr/>
      <dgm:t>
        <a:bodyPr/>
        <a:lstStyle/>
        <a:p>
          <a:endParaRPr lang="tr-TR" sz="1800"/>
        </a:p>
      </dgm:t>
    </dgm:pt>
    <dgm:pt modelId="{9E60CA40-DF38-4004-AE27-A6C5038F2CD0}">
      <dgm:prSet custT="1"/>
      <dgm:spPr/>
      <dgm:t>
        <a:bodyPr/>
        <a:lstStyle/>
        <a:p>
          <a:pPr rtl="0"/>
          <a:r>
            <a:rPr lang="tr-TR" sz="1800" dirty="0" smtClean="0">
              <a:latin typeface="Barlow SemiCondensed" panose="020B0604020202020204" charset="-94"/>
            </a:rPr>
            <a:t>Teknopark İzmir bünyesinde yer alan </a:t>
          </a:r>
          <a:r>
            <a:rPr lang="tr-TR" sz="1800" dirty="0" err="1" smtClean="0">
              <a:latin typeface="Barlow SemiCondensed" panose="020B0604020202020204" charset="-94"/>
            </a:rPr>
            <a:t>ArGe</a:t>
          </a:r>
          <a:r>
            <a:rPr lang="tr-TR" sz="1800" dirty="0" smtClean="0">
              <a:latin typeface="Barlow SemiCondensed" panose="020B0604020202020204" charset="-94"/>
            </a:rPr>
            <a:t> şirketi </a:t>
          </a:r>
          <a:r>
            <a:rPr lang="tr-TR" sz="1800" dirty="0" err="1" smtClean="0">
              <a:latin typeface="Barlow SemiCondensed" panose="020B0604020202020204" charset="-94"/>
            </a:rPr>
            <a:t>Research</a:t>
          </a:r>
          <a:r>
            <a:rPr lang="tr-TR" sz="1800" dirty="0" smtClean="0">
              <a:latin typeface="Barlow SemiCondensed" panose="020B0604020202020204" charset="-94"/>
            </a:rPr>
            <a:t> </a:t>
          </a:r>
          <a:r>
            <a:rPr lang="tr-TR" sz="1800" dirty="0" err="1" smtClean="0">
              <a:latin typeface="Barlow SemiCondensed" panose="020B0604020202020204" charset="-94"/>
            </a:rPr>
            <a:t>Ecosystems</a:t>
          </a:r>
          <a:r>
            <a:rPr lang="tr-TR" sz="1800" dirty="0" smtClean="0">
              <a:latin typeface="Barlow SemiCondensed" panose="020B0604020202020204" charset="-94"/>
            </a:rPr>
            <a:t> kurucu ortağı (2021 – Devam)</a:t>
          </a:r>
          <a:endParaRPr lang="tr-TR" sz="1800" dirty="0">
            <a:latin typeface="Barlow SemiCondensed" panose="020B0604020202020204" charset="-94"/>
          </a:endParaRPr>
        </a:p>
      </dgm:t>
    </dgm:pt>
    <dgm:pt modelId="{3D4FA834-9A09-4CA8-BE42-7BBB9CE69D54}" type="parTrans" cxnId="{A2571935-7E2C-4A81-A263-EB981C73C3AC}">
      <dgm:prSet/>
      <dgm:spPr/>
      <dgm:t>
        <a:bodyPr/>
        <a:lstStyle/>
        <a:p>
          <a:endParaRPr lang="tr-TR" sz="1800"/>
        </a:p>
      </dgm:t>
    </dgm:pt>
    <dgm:pt modelId="{33951938-C9AB-410D-89F1-FEA662C88F3F}" type="sibTrans" cxnId="{A2571935-7E2C-4A81-A263-EB981C73C3AC}">
      <dgm:prSet/>
      <dgm:spPr/>
      <dgm:t>
        <a:bodyPr/>
        <a:lstStyle/>
        <a:p>
          <a:endParaRPr lang="tr-TR" sz="1800"/>
        </a:p>
      </dgm:t>
    </dgm:pt>
    <dgm:pt modelId="{48DA5212-8545-4421-AE29-57422B2E3487}">
      <dgm:prSet custT="1"/>
      <dgm:spPr/>
      <dgm:t>
        <a:bodyPr/>
        <a:lstStyle/>
        <a:p>
          <a:pPr rtl="0"/>
          <a:r>
            <a:rPr lang="tr-TR" sz="2400" b="1" dirty="0" smtClean="0">
              <a:solidFill>
                <a:srgbClr val="8C62FF"/>
              </a:solidFill>
              <a:latin typeface="Barlow SemiCondensed" panose="020B0604020202020204" charset="-94"/>
            </a:rPr>
            <a:t>Projeler, Dernek Başkanlıkları, Üyelikler:</a:t>
          </a:r>
          <a:endParaRPr lang="tr-TR" sz="2400" b="1" dirty="0">
            <a:solidFill>
              <a:srgbClr val="8C62FF"/>
            </a:solidFill>
            <a:latin typeface="Barlow SemiCondensed" panose="020B0604020202020204" charset="-94"/>
          </a:endParaRPr>
        </a:p>
      </dgm:t>
    </dgm:pt>
    <dgm:pt modelId="{E826428E-3103-4A5D-B98C-3A97A0B6A116}" type="parTrans" cxnId="{2E77A031-5714-4600-A255-F99ED6D70CEF}">
      <dgm:prSet/>
      <dgm:spPr/>
      <dgm:t>
        <a:bodyPr/>
        <a:lstStyle/>
        <a:p>
          <a:endParaRPr lang="tr-TR" sz="1800"/>
        </a:p>
      </dgm:t>
    </dgm:pt>
    <dgm:pt modelId="{200DB0FA-6DE4-40DF-9F26-B0CEEC74E8F7}" type="sibTrans" cxnId="{2E77A031-5714-4600-A255-F99ED6D70CEF}">
      <dgm:prSet/>
      <dgm:spPr/>
      <dgm:t>
        <a:bodyPr/>
        <a:lstStyle/>
        <a:p>
          <a:endParaRPr lang="tr-TR" sz="1800"/>
        </a:p>
      </dgm:t>
    </dgm:pt>
    <dgm:pt modelId="{C72635A6-D13B-48EA-A606-EA363FF5E67B}">
      <dgm:prSet custT="1"/>
      <dgm:spPr/>
      <dgm:t>
        <a:bodyPr/>
        <a:lstStyle/>
        <a:p>
          <a:pPr rtl="0"/>
          <a:r>
            <a:rPr lang="tr-TR" sz="1800" dirty="0" smtClean="0">
              <a:latin typeface="Barlow SemiCondensed" panose="020B0604020202020204" charset="-94"/>
            </a:rPr>
            <a:t>AB projeleri DIRNA ve PATTERN Proje ortaklıkları (Devam)</a:t>
          </a:r>
          <a:endParaRPr lang="tr-TR" sz="1800" dirty="0">
            <a:latin typeface="Barlow SemiCondensed" panose="020B0604020202020204" charset="-94"/>
          </a:endParaRPr>
        </a:p>
      </dgm:t>
    </dgm:pt>
    <dgm:pt modelId="{11642EC1-C50E-4E02-924D-F16E5DFBE966}" type="parTrans" cxnId="{D181604E-AE3A-4EFD-9123-DAF6588490B0}">
      <dgm:prSet/>
      <dgm:spPr/>
      <dgm:t>
        <a:bodyPr/>
        <a:lstStyle/>
        <a:p>
          <a:endParaRPr lang="tr-TR" sz="1800"/>
        </a:p>
      </dgm:t>
    </dgm:pt>
    <dgm:pt modelId="{EB778733-6F31-4068-BA14-EBCEC8D1F18F}" type="sibTrans" cxnId="{D181604E-AE3A-4EFD-9123-DAF6588490B0}">
      <dgm:prSet/>
      <dgm:spPr/>
      <dgm:t>
        <a:bodyPr/>
        <a:lstStyle/>
        <a:p>
          <a:endParaRPr lang="tr-TR" sz="1800"/>
        </a:p>
      </dgm:t>
    </dgm:pt>
    <dgm:pt modelId="{80B3593E-C2BB-4051-B4D7-099D444AE9DE}">
      <dgm:prSet custT="1"/>
      <dgm:spPr/>
      <dgm:t>
        <a:bodyPr/>
        <a:lstStyle/>
        <a:p>
          <a:pPr rtl="0"/>
          <a:r>
            <a:rPr lang="tr-TR" sz="1800" dirty="0" err="1" smtClean="0">
              <a:latin typeface="Barlow SemiCondensed" panose="020B0604020202020204" charset="-94"/>
            </a:rPr>
            <a:t>OpenAIRE'in</a:t>
          </a:r>
          <a:r>
            <a:rPr lang="tr-TR" sz="1800" dirty="0" smtClean="0">
              <a:latin typeface="Barlow SemiCondensed" panose="020B0604020202020204" charset="-94"/>
            </a:rPr>
            <a:t> Yönetim Kurulu Üyeliği (2021 – Devam)</a:t>
          </a:r>
          <a:endParaRPr lang="tr-TR" sz="1800" dirty="0">
            <a:latin typeface="Barlow SemiCondensed" panose="020B0604020202020204" charset="-94"/>
          </a:endParaRPr>
        </a:p>
      </dgm:t>
    </dgm:pt>
    <dgm:pt modelId="{9C4EC784-BF85-43DC-A5A1-39F7ABD3FFCA}" type="parTrans" cxnId="{FCD01988-5AC5-4C1D-A0A5-42A370976923}">
      <dgm:prSet/>
      <dgm:spPr/>
      <dgm:t>
        <a:bodyPr/>
        <a:lstStyle/>
        <a:p>
          <a:endParaRPr lang="tr-TR" sz="1800"/>
        </a:p>
      </dgm:t>
    </dgm:pt>
    <dgm:pt modelId="{BBE9B64C-2E1F-42A8-A791-BA046D82C994}" type="sibTrans" cxnId="{FCD01988-5AC5-4C1D-A0A5-42A370976923}">
      <dgm:prSet/>
      <dgm:spPr/>
      <dgm:t>
        <a:bodyPr/>
        <a:lstStyle/>
        <a:p>
          <a:endParaRPr lang="tr-TR" sz="1800"/>
        </a:p>
      </dgm:t>
    </dgm:pt>
    <dgm:pt modelId="{177D3855-19E7-4CCB-8E25-018134BAC0E9}">
      <dgm:prSet custT="1"/>
      <dgm:spPr/>
      <dgm:t>
        <a:bodyPr/>
        <a:lstStyle/>
        <a:p>
          <a:pPr rtl="0"/>
          <a:r>
            <a:rPr lang="tr-TR" sz="1800" dirty="0" err="1" smtClean="0">
              <a:latin typeface="Barlow SemiCondensed" panose="020B0604020202020204" charset="-94"/>
            </a:rPr>
            <a:t>DataCite</a:t>
          </a:r>
          <a:r>
            <a:rPr lang="tr-TR" sz="1800" dirty="0" smtClean="0">
              <a:latin typeface="Barlow SemiCondensed" panose="020B0604020202020204" charset="-94"/>
            </a:rPr>
            <a:t> Bölgesel Uzmanlar Grubu Üyeliği</a:t>
          </a:r>
          <a:endParaRPr lang="tr-TR" sz="1800" dirty="0">
            <a:latin typeface="Barlow SemiCondensed" panose="020B0604020202020204" charset="-94"/>
          </a:endParaRPr>
        </a:p>
      </dgm:t>
    </dgm:pt>
    <dgm:pt modelId="{806F3AD4-8CF5-492A-82B0-51B4FCAA79B6}" type="parTrans" cxnId="{46171E4E-427C-49AC-A31F-DD17A208DD6F}">
      <dgm:prSet/>
      <dgm:spPr/>
      <dgm:t>
        <a:bodyPr/>
        <a:lstStyle/>
        <a:p>
          <a:endParaRPr lang="tr-TR" sz="1800"/>
        </a:p>
      </dgm:t>
    </dgm:pt>
    <dgm:pt modelId="{3E32CFB8-54E5-46A0-9965-7ADDA32934C8}" type="sibTrans" cxnId="{46171E4E-427C-49AC-A31F-DD17A208DD6F}">
      <dgm:prSet/>
      <dgm:spPr/>
      <dgm:t>
        <a:bodyPr/>
        <a:lstStyle/>
        <a:p>
          <a:endParaRPr lang="tr-TR" sz="1800"/>
        </a:p>
      </dgm:t>
    </dgm:pt>
    <dgm:pt modelId="{74158B90-F5FB-4A27-BC64-CECC30E257CB}">
      <dgm:prSet custT="1"/>
      <dgm:spPr/>
      <dgm:t>
        <a:bodyPr/>
        <a:lstStyle/>
        <a:p>
          <a:pPr rtl="0"/>
          <a:r>
            <a:rPr lang="tr-TR" sz="1800" dirty="0" smtClean="0">
              <a:latin typeface="Barlow SemiCondensed" panose="020B0604020202020204" charset="-94"/>
            </a:rPr>
            <a:t>Anadolu Üniversite Kütüphaneleri Konsorsiyumu (ANKOS) Başkanlığı (2008-2012)</a:t>
          </a:r>
          <a:endParaRPr lang="tr-TR" sz="1800" dirty="0">
            <a:latin typeface="Barlow SemiCondensed" panose="020B0604020202020204" charset="-94"/>
          </a:endParaRPr>
        </a:p>
      </dgm:t>
    </dgm:pt>
    <dgm:pt modelId="{8970306B-7F73-4209-9DE8-D1DA98A01248}" type="parTrans" cxnId="{58485EAA-853D-43AB-B3D7-F4B52AD46E61}">
      <dgm:prSet/>
      <dgm:spPr/>
      <dgm:t>
        <a:bodyPr/>
        <a:lstStyle/>
        <a:p>
          <a:endParaRPr lang="tr-TR" sz="1800"/>
        </a:p>
      </dgm:t>
    </dgm:pt>
    <dgm:pt modelId="{AC291D58-F054-440B-A394-E69CA9E2CB40}" type="sibTrans" cxnId="{58485EAA-853D-43AB-B3D7-F4B52AD46E61}">
      <dgm:prSet/>
      <dgm:spPr/>
      <dgm:t>
        <a:bodyPr/>
        <a:lstStyle/>
        <a:p>
          <a:endParaRPr lang="tr-TR" sz="1800"/>
        </a:p>
      </dgm:t>
    </dgm:pt>
    <dgm:pt modelId="{1885D5E8-ED90-4580-9CC2-A48664F85BBF}">
      <dgm:prSet custT="1"/>
      <dgm:spPr/>
      <dgm:t>
        <a:bodyPr/>
        <a:lstStyle/>
        <a:p>
          <a:pPr rtl="0"/>
          <a:r>
            <a:rPr lang="tr-TR" sz="1800" dirty="0" smtClean="0">
              <a:latin typeface="Barlow SemiCondensed" panose="020B0604020202020204" charset="-94"/>
            </a:rPr>
            <a:t>ANKOS - AEKA (Açık Erişim ve Kurumsal Arşivler) Grubu Koordinatörlüğü (2008 -2018)</a:t>
          </a:r>
          <a:endParaRPr lang="tr-TR" sz="1800" dirty="0">
            <a:latin typeface="Barlow SemiCondensed" panose="020B0604020202020204" charset="-94"/>
          </a:endParaRPr>
        </a:p>
      </dgm:t>
    </dgm:pt>
    <dgm:pt modelId="{5FFC468C-063D-4A3D-BE96-11EE2E57BB07}" type="parTrans" cxnId="{3C172F4A-A1D3-4738-B9E6-8E14B859FDAF}">
      <dgm:prSet/>
      <dgm:spPr/>
      <dgm:t>
        <a:bodyPr/>
        <a:lstStyle/>
        <a:p>
          <a:endParaRPr lang="tr-TR" sz="1800"/>
        </a:p>
      </dgm:t>
    </dgm:pt>
    <dgm:pt modelId="{2DFE78B4-4CC4-4D3C-AAE1-C4675294AA0E}" type="sibTrans" cxnId="{3C172F4A-A1D3-4738-B9E6-8E14B859FDAF}">
      <dgm:prSet/>
      <dgm:spPr/>
      <dgm:t>
        <a:bodyPr/>
        <a:lstStyle/>
        <a:p>
          <a:endParaRPr lang="tr-TR" sz="1800"/>
        </a:p>
      </dgm:t>
    </dgm:pt>
    <dgm:pt modelId="{11C70EBA-1FBA-4651-9134-DF23E5E75BE8}">
      <dgm:prSet custT="1"/>
      <dgm:spPr/>
      <dgm:t>
        <a:bodyPr/>
        <a:lstStyle/>
        <a:p>
          <a:pPr rtl="0"/>
          <a:r>
            <a:rPr lang="tr-TR" sz="1800" dirty="0" smtClean="0">
              <a:latin typeface="Barlow SemiCondensed" panose="020B0604020202020204" charset="-94"/>
            </a:rPr>
            <a:t>TÜBİTAK ULAKBİM Ulusal Açık Bilim Komitesi Üyeliği (2015 - Devam)</a:t>
          </a:r>
          <a:endParaRPr lang="tr-TR" sz="1800" dirty="0">
            <a:latin typeface="Barlow SemiCondensed" panose="020B0604020202020204" charset="-94"/>
          </a:endParaRPr>
        </a:p>
      </dgm:t>
    </dgm:pt>
    <dgm:pt modelId="{5B4BE827-4A73-4C26-B53E-BAC7E3C86834}" type="parTrans" cxnId="{F355500D-60DA-4A25-85AF-7B3D5EBF6614}">
      <dgm:prSet/>
      <dgm:spPr/>
      <dgm:t>
        <a:bodyPr/>
        <a:lstStyle/>
        <a:p>
          <a:endParaRPr lang="tr-TR" sz="1800"/>
        </a:p>
      </dgm:t>
    </dgm:pt>
    <dgm:pt modelId="{891FF06E-C324-4387-B942-A1328CDAD091}" type="sibTrans" cxnId="{F355500D-60DA-4A25-85AF-7B3D5EBF6614}">
      <dgm:prSet/>
      <dgm:spPr/>
      <dgm:t>
        <a:bodyPr/>
        <a:lstStyle/>
        <a:p>
          <a:endParaRPr lang="tr-TR" sz="1800"/>
        </a:p>
      </dgm:t>
    </dgm:pt>
    <dgm:pt modelId="{DB9AA49A-5570-42EE-B0E0-7AE17809B0F8}">
      <dgm:prSet custT="1"/>
      <dgm:spPr/>
      <dgm:t>
        <a:bodyPr/>
        <a:lstStyle/>
        <a:p>
          <a:pPr rtl="0"/>
          <a:r>
            <a:rPr lang="tr-TR" sz="1800" dirty="0" smtClean="0">
              <a:latin typeface="Barlow SemiCondensed" panose="020B0604020202020204" charset="-94"/>
            </a:rPr>
            <a:t>Yükseköğretim Açık Bilim ve Açık Erişim Çalışma Grubu Üyeliği​​​​ (2018 – Devam)</a:t>
          </a:r>
          <a:endParaRPr lang="tr-TR" sz="1800" dirty="0">
            <a:latin typeface="Barlow SemiCondensed" panose="020B0604020202020204" charset="-94"/>
          </a:endParaRPr>
        </a:p>
      </dgm:t>
    </dgm:pt>
    <dgm:pt modelId="{BECB85AE-1151-4D91-A75A-68F3B0F99FCA}" type="parTrans" cxnId="{8BFF9330-7699-4F5F-9C6F-00E29C75F11A}">
      <dgm:prSet/>
      <dgm:spPr/>
      <dgm:t>
        <a:bodyPr/>
        <a:lstStyle/>
        <a:p>
          <a:endParaRPr lang="tr-TR" sz="1800"/>
        </a:p>
      </dgm:t>
    </dgm:pt>
    <dgm:pt modelId="{C8E9F8F7-4671-46BC-A4C8-A235E6AED0A8}" type="sibTrans" cxnId="{8BFF9330-7699-4F5F-9C6F-00E29C75F11A}">
      <dgm:prSet/>
      <dgm:spPr/>
      <dgm:t>
        <a:bodyPr/>
        <a:lstStyle/>
        <a:p>
          <a:endParaRPr lang="tr-TR" sz="1800"/>
        </a:p>
      </dgm:t>
    </dgm:pt>
    <dgm:pt modelId="{FC36C9A3-E085-4B7C-9C1C-2D0AB08ACD75}">
      <dgm:prSet custT="1"/>
      <dgm:spPr/>
      <dgm:t>
        <a:bodyPr/>
        <a:lstStyle/>
        <a:p>
          <a:pPr rtl="0"/>
          <a:r>
            <a:rPr lang="tr-TR" sz="1800" dirty="0" smtClean="0">
              <a:latin typeface="Barlow SemiCondensed" panose="020B0604020202020204" charset="-94"/>
            </a:rPr>
            <a:t>Yükseköğretim Araştırma Verisi ve Açık Veri Alt Çalışma Grubu Koordinatörlüğü (2019 – Devam)</a:t>
          </a:r>
          <a:endParaRPr lang="tr-TR" sz="1800" dirty="0">
            <a:latin typeface="Barlow SemiCondensed" panose="020B0604020202020204" charset="-94"/>
          </a:endParaRPr>
        </a:p>
      </dgm:t>
    </dgm:pt>
    <dgm:pt modelId="{06A27881-591B-4306-ABBB-1DC1B08AA265}" type="parTrans" cxnId="{3EC64075-52C9-4B7F-A482-E12340D72824}">
      <dgm:prSet/>
      <dgm:spPr/>
      <dgm:t>
        <a:bodyPr/>
        <a:lstStyle/>
        <a:p>
          <a:endParaRPr lang="tr-TR" sz="1800"/>
        </a:p>
      </dgm:t>
    </dgm:pt>
    <dgm:pt modelId="{D9463992-4DC2-4A21-84B2-513031921B14}" type="sibTrans" cxnId="{3EC64075-52C9-4B7F-A482-E12340D72824}">
      <dgm:prSet/>
      <dgm:spPr/>
      <dgm:t>
        <a:bodyPr/>
        <a:lstStyle/>
        <a:p>
          <a:endParaRPr lang="tr-TR" sz="1800"/>
        </a:p>
      </dgm:t>
    </dgm:pt>
    <dgm:pt modelId="{A56EB1B8-A6CD-4552-956D-B773D4D150A8}">
      <dgm:prSet custT="1"/>
      <dgm:spPr/>
      <dgm:t>
        <a:bodyPr/>
        <a:lstStyle/>
        <a:p>
          <a:pPr rtl="0"/>
          <a:r>
            <a:rPr lang="tr-TR" sz="1800" dirty="0" smtClean="0">
              <a:latin typeface="Barlow SemiCondensed" panose="020B0604020202020204" charset="-94"/>
            </a:rPr>
            <a:t>ANKOS Yapay Zeka Araştırma Grubu (2024- Devam)</a:t>
          </a:r>
          <a:endParaRPr lang="tr-TR" sz="1800" dirty="0">
            <a:latin typeface="Barlow SemiCondensed" panose="020B0604020202020204" charset="-94"/>
          </a:endParaRPr>
        </a:p>
      </dgm:t>
    </dgm:pt>
    <dgm:pt modelId="{7A12698A-FFFA-4712-8032-80155DAA345A}" type="parTrans" cxnId="{C65B6275-FA80-4F24-9E26-12353B8DA69C}">
      <dgm:prSet/>
      <dgm:spPr/>
      <dgm:t>
        <a:bodyPr/>
        <a:lstStyle/>
        <a:p>
          <a:endParaRPr lang="tr-TR" sz="1800"/>
        </a:p>
      </dgm:t>
    </dgm:pt>
    <dgm:pt modelId="{FB646BD3-FDAB-4522-A9E5-0354334D5511}" type="sibTrans" cxnId="{C65B6275-FA80-4F24-9E26-12353B8DA69C}">
      <dgm:prSet/>
      <dgm:spPr/>
      <dgm:t>
        <a:bodyPr/>
        <a:lstStyle/>
        <a:p>
          <a:endParaRPr lang="tr-TR" sz="1800"/>
        </a:p>
      </dgm:t>
    </dgm:pt>
    <dgm:pt modelId="{03A5DBB8-F9A6-4F2F-A0A9-A06E81E115AB}">
      <dgm:prSet custT="1"/>
      <dgm:spPr/>
      <dgm:t>
        <a:bodyPr/>
        <a:lstStyle/>
        <a:p>
          <a:pPr rtl="0"/>
          <a:r>
            <a:rPr lang="tr-TR" sz="1800" dirty="0" smtClean="0">
              <a:latin typeface="Barlow SemiCondensed" panose="020B0604020202020204" charset="-94"/>
            </a:rPr>
            <a:t>Dünya Açık Erişim Arşivleri Konfederasyonu (COAR), Avrupa Araştırma Bilgi Sistemleri Derneği (</a:t>
          </a:r>
          <a:r>
            <a:rPr lang="tr-TR" sz="1800" dirty="0" err="1" smtClean="0">
              <a:latin typeface="Barlow SemiCondensed" panose="020B0604020202020204" charset="-94"/>
            </a:rPr>
            <a:t>EuroCRIS</a:t>
          </a:r>
          <a:r>
            <a:rPr lang="tr-TR" sz="1800" dirty="0" smtClean="0">
              <a:latin typeface="Barlow SemiCondensed" panose="020B0604020202020204" charset="-94"/>
            </a:rPr>
            <a:t>), Uluslararası Teknik Üniversite Kütüphaneleri Derneği (IATUL), Türk Kütüphaneciler Derneği (TKD), Üniversite ve Araştırma Kütüphanecileri Derneği (ÜNAK) gibi kuruluşlarda aktif üyelik.</a:t>
          </a:r>
          <a:endParaRPr lang="tr-TR" sz="1800" dirty="0">
            <a:latin typeface="Barlow SemiCondensed" panose="020B0604020202020204" charset="-94"/>
          </a:endParaRPr>
        </a:p>
      </dgm:t>
    </dgm:pt>
    <dgm:pt modelId="{F8B2209C-1016-4951-B852-D41C11F81E69}" type="parTrans" cxnId="{9400557D-4A4C-44DE-A35C-8A8FE2709741}">
      <dgm:prSet/>
      <dgm:spPr/>
      <dgm:t>
        <a:bodyPr/>
        <a:lstStyle/>
        <a:p>
          <a:endParaRPr lang="tr-TR" sz="1800"/>
        </a:p>
      </dgm:t>
    </dgm:pt>
    <dgm:pt modelId="{2B21A4DE-19A5-4744-BBC1-7054841F9880}" type="sibTrans" cxnId="{9400557D-4A4C-44DE-A35C-8A8FE2709741}">
      <dgm:prSet/>
      <dgm:spPr/>
      <dgm:t>
        <a:bodyPr/>
        <a:lstStyle/>
        <a:p>
          <a:endParaRPr lang="tr-TR" sz="1800"/>
        </a:p>
      </dgm:t>
    </dgm:pt>
    <dgm:pt modelId="{432CBDCB-E6AB-4F76-ABFB-42F58ACD5DEB}">
      <dgm:prSet custT="1"/>
      <dgm:spPr/>
      <dgm:t>
        <a:bodyPr/>
        <a:lstStyle/>
        <a:p>
          <a:pPr rtl="0"/>
          <a:r>
            <a:rPr lang="tr-TR" sz="2400" b="1" dirty="0" smtClean="0">
              <a:solidFill>
                <a:srgbClr val="8C62FF"/>
              </a:solidFill>
              <a:latin typeface="Barlow SemiCondensed" panose="020B0604020202020204" charset="-94"/>
            </a:rPr>
            <a:t>Bilimsel Çalışmalar:</a:t>
          </a:r>
          <a:endParaRPr lang="tr-TR" sz="2400" b="1" dirty="0">
            <a:solidFill>
              <a:srgbClr val="8C62FF"/>
            </a:solidFill>
            <a:latin typeface="Barlow SemiCondensed" panose="020B0604020202020204" charset="-94"/>
          </a:endParaRPr>
        </a:p>
      </dgm:t>
    </dgm:pt>
    <dgm:pt modelId="{3C55261F-7D9F-4C4F-9467-1E66F15ECF87}" type="parTrans" cxnId="{0F7898DD-6AC8-4A4E-B6BF-40A49DEB6B22}">
      <dgm:prSet/>
      <dgm:spPr/>
      <dgm:t>
        <a:bodyPr/>
        <a:lstStyle/>
        <a:p>
          <a:endParaRPr lang="tr-TR" sz="1800"/>
        </a:p>
      </dgm:t>
    </dgm:pt>
    <dgm:pt modelId="{AB773CDD-7CD1-4F94-A99D-328C0CCDEB4A}" type="sibTrans" cxnId="{0F7898DD-6AC8-4A4E-B6BF-40A49DEB6B22}">
      <dgm:prSet/>
      <dgm:spPr/>
      <dgm:t>
        <a:bodyPr/>
        <a:lstStyle/>
        <a:p>
          <a:endParaRPr lang="tr-TR" sz="1800"/>
        </a:p>
      </dgm:t>
    </dgm:pt>
    <dgm:pt modelId="{81340C8E-7F0E-46D5-BFF1-FC0A00B9EB52}">
      <dgm:prSet custT="1"/>
      <dgm:spPr/>
      <dgm:t>
        <a:bodyPr/>
        <a:lstStyle/>
        <a:p>
          <a:pPr rtl="0"/>
          <a:r>
            <a:rPr lang="tr-TR" sz="1800" dirty="0" smtClean="0">
              <a:latin typeface="Barlow SemiCondensed" panose="020B0604020202020204" charset="-94"/>
            </a:rPr>
            <a:t>Açık Bilim Savunucusu</a:t>
          </a:r>
          <a:endParaRPr lang="tr-TR" sz="1800" dirty="0">
            <a:latin typeface="Barlow SemiCondensed" panose="020B0604020202020204" charset="-94"/>
          </a:endParaRPr>
        </a:p>
      </dgm:t>
    </dgm:pt>
    <dgm:pt modelId="{DA1C7CFA-91BA-4120-BA22-320CA20A8531}" type="parTrans" cxnId="{E06F6251-EC2A-4BB8-9C74-203D6E68CB5A}">
      <dgm:prSet/>
      <dgm:spPr/>
      <dgm:t>
        <a:bodyPr/>
        <a:lstStyle/>
        <a:p>
          <a:endParaRPr lang="tr-TR" sz="1800"/>
        </a:p>
      </dgm:t>
    </dgm:pt>
    <dgm:pt modelId="{5487D25E-2D12-4633-9E09-9E5AA98D047A}" type="sibTrans" cxnId="{E06F6251-EC2A-4BB8-9C74-203D6E68CB5A}">
      <dgm:prSet/>
      <dgm:spPr/>
      <dgm:t>
        <a:bodyPr/>
        <a:lstStyle/>
        <a:p>
          <a:endParaRPr lang="tr-TR" sz="1800"/>
        </a:p>
      </dgm:t>
    </dgm:pt>
    <dgm:pt modelId="{6DBFA6B0-45E1-4C48-8B06-8F0BD2D2FBBE}">
      <dgm:prSet custT="1"/>
      <dgm:spPr/>
      <dgm:t>
        <a:bodyPr/>
        <a:lstStyle/>
        <a:p>
          <a:pPr rtl="0"/>
          <a:r>
            <a:rPr lang="tr-TR" sz="1800" dirty="0" smtClean="0">
              <a:latin typeface="Barlow SemiCondensed" panose="020B0604020202020204" charset="-94"/>
            </a:rPr>
            <a:t>Ulusal ve uluslararası alanda birçok yayın (https://gcris.iyte.edu.tr/cris/rp/rp00001) </a:t>
          </a:r>
          <a:endParaRPr lang="tr-TR" sz="1800" dirty="0">
            <a:latin typeface="Barlow SemiCondensed" panose="020B0604020202020204" charset="-94"/>
          </a:endParaRPr>
        </a:p>
      </dgm:t>
    </dgm:pt>
    <dgm:pt modelId="{AD924901-897C-4E07-BD5F-43372EA34CF9}" type="parTrans" cxnId="{0539EB27-6045-4E8E-8025-1108B26E05B2}">
      <dgm:prSet/>
      <dgm:spPr/>
      <dgm:t>
        <a:bodyPr/>
        <a:lstStyle/>
        <a:p>
          <a:endParaRPr lang="tr-TR" sz="1800"/>
        </a:p>
      </dgm:t>
    </dgm:pt>
    <dgm:pt modelId="{C8EF7DEB-7971-4331-B5DE-3DBB3312739C}" type="sibTrans" cxnId="{0539EB27-6045-4E8E-8025-1108B26E05B2}">
      <dgm:prSet/>
      <dgm:spPr/>
      <dgm:t>
        <a:bodyPr/>
        <a:lstStyle/>
        <a:p>
          <a:endParaRPr lang="tr-TR" sz="1800"/>
        </a:p>
      </dgm:t>
    </dgm:pt>
    <dgm:pt modelId="{1819A6EA-D2EB-4FA6-BF1C-3F31524B6B41}">
      <dgm:prSet custT="1"/>
      <dgm:spPr/>
      <dgm:t>
        <a:bodyPr/>
        <a:lstStyle/>
        <a:p>
          <a:pPr rtl="0"/>
          <a:r>
            <a:rPr lang="tr-TR" sz="1800" dirty="0" smtClean="0">
              <a:latin typeface="Barlow SemiCondensed" panose="020B0604020202020204" charset="-94"/>
            </a:rPr>
            <a:t>Kütüphanecilik alanında her türlü bilimsel ve teknolojik gelişmenin yakın takipçisi ve uygulayıcısı.</a:t>
          </a:r>
          <a:endParaRPr lang="tr-TR" sz="1800" dirty="0">
            <a:latin typeface="Barlow SemiCondensed" panose="020B0604020202020204" charset="-94"/>
          </a:endParaRPr>
        </a:p>
      </dgm:t>
    </dgm:pt>
    <dgm:pt modelId="{A93F1754-FC2E-4340-B6AA-FC220F4BECCC}" type="parTrans" cxnId="{189ED5C8-3C04-42C5-B8AA-D1C20A9CA3D0}">
      <dgm:prSet/>
      <dgm:spPr/>
      <dgm:t>
        <a:bodyPr/>
        <a:lstStyle/>
        <a:p>
          <a:endParaRPr lang="tr-TR" sz="1800"/>
        </a:p>
      </dgm:t>
    </dgm:pt>
    <dgm:pt modelId="{941E5442-4BEB-493C-A734-EDE04954CE9B}" type="sibTrans" cxnId="{189ED5C8-3C04-42C5-B8AA-D1C20A9CA3D0}">
      <dgm:prSet/>
      <dgm:spPr/>
      <dgm:t>
        <a:bodyPr/>
        <a:lstStyle/>
        <a:p>
          <a:endParaRPr lang="tr-TR" sz="1800"/>
        </a:p>
      </dgm:t>
    </dgm:pt>
    <dgm:pt modelId="{864E94A2-C465-4DD9-846F-E22675F291A7}" type="pres">
      <dgm:prSet presAssocID="{10C7F2DD-A582-489A-9B2B-AE3131BE5FB7}" presName="linear" presStyleCnt="0">
        <dgm:presLayoutVars>
          <dgm:animLvl val="lvl"/>
          <dgm:resizeHandles val="exact"/>
        </dgm:presLayoutVars>
      </dgm:prSet>
      <dgm:spPr/>
      <dgm:t>
        <a:bodyPr/>
        <a:lstStyle/>
        <a:p>
          <a:endParaRPr lang="tr-TR"/>
        </a:p>
      </dgm:t>
    </dgm:pt>
    <dgm:pt modelId="{E3F5E885-8DF0-4E92-978A-8C6F42E0367B}" type="pres">
      <dgm:prSet presAssocID="{9B526EBC-9490-4F8C-9D21-7E0131D0E074}" presName="parentText" presStyleLbl="node1" presStyleIdx="0" presStyleCnt="4">
        <dgm:presLayoutVars>
          <dgm:chMax val="0"/>
          <dgm:bulletEnabled val="1"/>
        </dgm:presLayoutVars>
      </dgm:prSet>
      <dgm:spPr/>
      <dgm:t>
        <a:bodyPr/>
        <a:lstStyle/>
        <a:p>
          <a:endParaRPr lang="tr-TR"/>
        </a:p>
      </dgm:t>
    </dgm:pt>
    <dgm:pt modelId="{3AACE404-4213-437F-B171-FC3E1DBF65DE}" type="pres">
      <dgm:prSet presAssocID="{9B526EBC-9490-4F8C-9D21-7E0131D0E074}" presName="childText" presStyleLbl="revTx" presStyleIdx="0" presStyleCnt="4">
        <dgm:presLayoutVars>
          <dgm:bulletEnabled val="1"/>
        </dgm:presLayoutVars>
      </dgm:prSet>
      <dgm:spPr/>
      <dgm:t>
        <a:bodyPr/>
        <a:lstStyle/>
        <a:p>
          <a:endParaRPr lang="tr-TR"/>
        </a:p>
      </dgm:t>
    </dgm:pt>
    <dgm:pt modelId="{DBA4CBEA-5F9D-49D3-9B3B-D59A98F6518E}" type="pres">
      <dgm:prSet presAssocID="{BA017722-799E-41B9-80A2-14F76DC9CF1C}" presName="parentText" presStyleLbl="node1" presStyleIdx="1" presStyleCnt="4">
        <dgm:presLayoutVars>
          <dgm:chMax val="0"/>
          <dgm:bulletEnabled val="1"/>
        </dgm:presLayoutVars>
      </dgm:prSet>
      <dgm:spPr/>
      <dgm:t>
        <a:bodyPr/>
        <a:lstStyle/>
        <a:p>
          <a:endParaRPr lang="tr-TR"/>
        </a:p>
      </dgm:t>
    </dgm:pt>
    <dgm:pt modelId="{CE4528BB-D0B1-4198-A918-6DFF60F2E5C3}" type="pres">
      <dgm:prSet presAssocID="{BA017722-799E-41B9-80A2-14F76DC9CF1C}" presName="childText" presStyleLbl="revTx" presStyleIdx="1" presStyleCnt="4">
        <dgm:presLayoutVars>
          <dgm:bulletEnabled val="1"/>
        </dgm:presLayoutVars>
      </dgm:prSet>
      <dgm:spPr/>
      <dgm:t>
        <a:bodyPr/>
        <a:lstStyle/>
        <a:p>
          <a:endParaRPr lang="tr-TR"/>
        </a:p>
      </dgm:t>
    </dgm:pt>
    <dgm:pt modelId="{A0ED2074-6092-47E0-910B-A2B8D136622F}" type="pres">
      <dgm:prSet presAssocID="{48DA5212-8545-4421-AE29-57422B2E3487}" presName="parentText" presStyleLbl="node1" presStyleIdx="2" presStyleCnt="4" custLinFactNeighborX="-2588" custLinFactNeighborY="-651">
        <dgm:presLayoutVars>
          <dgm:chMax val="0"/>
          <dgm:bulletEnabled val="1"/>
        </dgm:presLayoutVars>
      </dgm:prSet>
      <dgm:spPr/>
      <dgm:t>
        <a:bodyPr/>
        <a:lstStyle/>
        <a:p>
          <a:endParaRPr lang="tr-TR"/>
        </a:p>
      </dgm:t>
    </dgm:pt>
    <dgm:pt modelId="{B2B60177-E59D-465D-8AE8-D95B9256FADD}" type="pres">
      <dgm:prSet presAssocID="{48DA5212-8545-4421-AE29-57422B2E3487}" presName="childText" presStyleLbl="revTx" presStyleIdx="2" presStyleCnt="4">
        <dgm:presLayoutVars>
          <dgm:bulletEnabled val="1"/>
        </dgm:presLayoutVars>
      </dgm:prSet>
      <dgm:spPr/>
      <dgm:t>
        <a:bodyPr/>
        <a:lstStyle/>
        <a:p>
          <a:endParaRPr lang="tr-TR"/>
        </a:p>
      </dgm:t>
    </dgm:pt>
    <dgm:pt modelId="{A39E4D71-B668-4A83-843C-DDBCF5626863}" type="pres">
      <dgm:prSet presAssocID="{432CBDCB-E6AB-4F76-ABFB-42F58ACD5DEB}" presName="parentText" presStyleLbl="node1" presStyleIdx="3" presStyleCnt="4">
        <dgm:presLayoutVars>
          <dgm:chMax val="0"/>
          <dgm:bulletEnabled val="1"/>
        </dgm:presLayoutVars>
      </dgm:prSet>
      <dgm:spPr/>
      <dgm:t>
        <a:bodyPr/>
        <a:lstStyle/>
        <a:p>
          <a:endParaRPr lang="tr-TR"/>
        </a:p>
      </dgm:t>
    </dgm:pt>
    <dgm:pt modelId="{74C0C638-5E3F-4E74-B442-8D1923A2ADBB}" type="pres">
      <dgm:prSet presAssocID="{432CBDCB-E6AB-4F76-ABFB-42F58ACD5DEB}" presName="childText" presStyleLbl="revTx" presStyleIdx="3" presStyleCnt="4">
        <dgm:presLayoutVars>
          <dgm:bulletEnabled val="1"/>
        </dgm:presLayoutVars>
      </dgm:prSet>
      <dgm:spPr/>
      <dgm:t>
        <a:bodyPr/>
        <a:lstStyle/>
        <a:p>
          <a:endParaRPr lang="tr-TR"/>
        </a:p>
      </dgm:t>
    </dgm:pt>
  </dgm:ptLst>
  <dgm:cxnLst>
    <dgm:cxn modelId="{2E77A031-5714-4600-A255-F99ED6D70CEF}" srcId="{10C7F2DD-A582-489A-9B2B-AE3131BE5FB7}" destId="{48DA5212-8545-4421-AE29-57422B2E3487}" srcOrd="2" destOrd="0" parTransId="{E826428E-3103-4A5D-B98C-3A97A0B6A116}" sibTransId="{200DB0FA-6DE4-40DF-9F26-B0CEEC74E8F7}"/>
    <dgm:cxn modelId="{AF2EDA11-B7AC-4086-BFBB-AFFD306783DD}" type="presOf" srcId="{1819A6EA-D2EB-4FA6-BF1C-3F31524B6B41}" destId="{74C0C638-5E3F-4E74-B442-8D1923A2ADBB}" srcOrd="0" destOrd="2" presId="urn:microsoft.com/office/officeart/2005/8/layout/vList2"/>
    <dgm:cxn modelId="{D181604E-AE3A-4EFD-9123-DAF6588490B0}" srcId="{48DA5212-8545-4421-AE29-57422B2E3487}" destId="{C72635A6-D13B-48EA-A606-EA363FF5E67B}" srcOrd="0" destOrd="0" parTransId="{11642EC1-C50E-4E02-924D-F16E5DFBE966}" sibTransId="{EB778733-6F31-4068-BA14-EBCEC8D1F18F}"/>
    <dgm:cxn modelId="{B465FDB2-73D3-478C-B8A1-8A5979CCB3E7}" type="presOf" srcId="{8DF9F573-9032-44F4-96E9-538D32E40CFF}" destId="{3AACE404-4213-437F-B171-FC3E1DBF65DE}" srcOrd="0" destOrd="0" presId="urn:microsoft.com/office/officeart/2005/8/layout/vList2"/>
    <dgm:cxn modelId="{189ED5C8-3C04-42C5-B8AA-D1C20A9CA3D0}" srcId="{432CBDCB-E6AB-4F76-ABFB-42F58ACD5DEB}" destId="{1819A6EA-D2EB-4FA6-BF1C-3F31524B6B41}" srcOrd="2" destOrd="0" parTransId="{A93F1754-FC2E-4340-B6AA-FC220F4BECCC}" sibTransId="{941E5442-4BEB-493C-A734-EDE04954CE9B}"/>
    <dgm:cxn modelId="{C65B6275-FA80-4F24-9E26-12353B8DA69C}" srcId="{48DA5212-8545-4421-AE29-57422B2E3487}" destId="{A56EB1B8-A6CD-4552-956D-B773D4D150A8}" srcOrd="8" destOrd="0" parTransId="{7A12698A-FFFA-4712-8032-80155DAA345A}" sibTransId="{FB646BD3-FDAB-4522-A9E5-0354334D5511}"/>
    <dgm:cxn modelId="{A2571935-7E2C-4A81-A263-EB981C73C3AC}" srcId="{BA017722-799E-41B9-80A2-14F76DC9CF1C}" destId="{9E60CA40-DF38-4004-AE27-A6C5038F2CD0}" srcOrd="5" destOrd="0" parTransId="{3D4FA834-9A09-4CA8-BE42-7BBB9CE69D54}" sibTransId="{33951938-C9AB-410D-89F1-FEA662C88F3F}"/>
    <dgm:cxn modelId="{C7D673EF-59A0-4B05-80DB-331FE64BB907}" srcId="{BA017722-799E-41B9-80A2-14F76DC9CF1C}" destId="{227640E4-80FF-4FFC-8D60-3C5CB68E0F8F}" srcOrd="2" destOrd="0" parTransId="{73B379CC-C3FF-4C31-AE3F-A631D185E6C2}" sibTransId="{0872DADA-D74D-438A-86C8-4114CE7A1630}"/>
    <dgm:cxn modelId="{0F7898DD-6AC8-4A4E-B6BF-40A49DEB6B22}" srcId="{10C7F2DD-A582-489A-9B2B-AE3131BE5FB7}" destId="{432CBDCB-E6AB-4F76-ABFB-42F58ACD5DEB}" srcOrd="3" destOrd="0" parTransId="{3C55261F-7D9F-4C4F-9467-1E66F15ECF87}" sibTransId="{AB773CDD-7CD1-4F94-A99D-328C0CCDEB4A}"/>
    <dgm:cxn modelId="{8BFF9330-7699-4F5F-9C6F-00E29C75F11A}" srcId="{48DA5212-8545-4421-AE29-57422B2E3487}" destId="{DB9AA49A-5570-42EE-B0E0-7AE17809B0F8}" srcOrd="6" destOrd="0" parTransId="{BECB85AE-1151-4D91-A75A-68F3B0F99FCA}" sibTransId="{C8E9F8F7-4671-46BC-A4C8-A235E6AED0A8}"/>
    <dgm:cxn modelId="{3564DA20-78F1-4B11-A483-C7139791B865}" type="presOf" srcId="{C72635A6-D13B-48EA-A606-EA363FF5E67B}" destId="{B2B60177-E59D-465D-8AE8-D95B9256FADD}" srcOrd="0" destOrd="0" presId="urn:microsoft.com/office/officeart/2005/8/layout/vList2"/>
    <dgm:cxn modelId="{E06F6251-EC2A-4BB8-9C74-203D6E68CB5A}" srcId="{432CBDCB-E6AB-4F76-ABFB-42F58ACD5DEB}" destId="{81340C8E-7F0E-46D5-BFF1-FC0A00B9EB52}" srcOrd="0" destOrd="0" parTransId="{DA1C7CFA-91BA-4120-BA22-320CA20A8531}" sibTransId="{5487D25E-2D12-4633-9E09-9E5AA98D047A}"/>
    <dgm:cxn modelId="{0539EB27-6045-4E8E-8025-1108B26E05B2}" srcId="{432CBDCB-E6AB-4F76-ABFB-42F58ACD5DEB}" destId="{6DBFA6B0-45E1-4C48-8B06-8F0BD2D2FBBE}" srcOrd="1" destOrd="0" parTransId="{AD924901-897C-4E07-BD5F-43372EA34CF9}" sibTransId="{C8EF7DEB-7971-4331-B5DE-3DBB3312739C}"/>
    <dgm:cxn modelId="{84D979E4-9E9C-4594-81E8-E845B6876C89}" srcId="{9B526EBC-9490-4F8C-9D21-7E0131D0E074}" destId="{8DF9F573-9032-44F4-96E9-538D32E40CFF}" srcOrd="0" destOrd="0" parTransId="{2DF89ED8-01F7-4780-9A29-FDDE383BC66C}" sibTransId="{C93AFC75-08D8-4D36-8111-E2F8563A0DCB}"/>
    <dgm:cxn modelId="{9400557D-4A4C-44DE-A35C-8A8FE2709741}" srcId="{48DA5212-8545-4421-AE29-57422B2E3487}" destId="{03A5DBB8-F9A6-4F2F-A0A9-A06E81E115AB}" srcOrd="9" destOrd="0" parTransId="{F8B2209C-1016-4951-B852-D41C11F81E69}" sibTransId="{2B21A4DE-19A5-4744-BBC1-7054841F9880}"/>
    <dgm:cxn modelId="{57226DFA-3F2B-417A-86CC-17988FD3DE71}" srcId="{BA017722-799E-41B9-80A2-14F76DC9CF1C}" destId="{2AE9175C-4359-411D-AD21-8AC2F539A5A4}" srcOrd="4" destOrd="0" parTransId="{B5A81E40-FC82-4742-B4F2-FBDEB418480C}" sibTransId="{00712359-1C3F-49DD-8C4F-312114F91D21}"/>
    <dgm:cxn modelId="{9950D42D-9DAC-423B-902E-03AB40E58BCA}" type="presOf" srcId="{A56EB1B8-A6CD-4552-956D-B773D4D150A8}" destId="{B2B60177-E59D-465D-8AE8-D95B9256FADD}" srcOrd="0" destOrd="8" presId="urn:microsoft.com/office/officeart/2005/8/layout/vList2"/>
    <dgm:cxn modelId="{E61FAA08-85EE-4415-BBD4-E032E1A1BC83}" srcId="{9B526EBC-9490-4F8C-9D21-7E0131D0E074}" destId="{F4F2B831-ED83-436E-8F86-84D4F7C89909}" srcOrd="1" destOrd="0" parTransId="{0038CB18-88CC-4286-B067-8B1F853F49D0}" sibTransId="{9BAE846E-9186-443D-A55F-8969F5FB5134}"/>
    <dgm:cxn modelId="{C5E00FB7-9F2E-476A-9C7E-DC29C85D2C33}" srcId="{10C7F2DD-A582-489A-9B2B-AE3131BE5FB7}" destId="{9B526EBC-9490-4F8C-9D21-7E0131D0E074}" srcOrd="0" destOrd="0" parTransId="{9A2EE67F-2D44-4DBD-B5CC-12B0455D3591}" sibTransId="{AC79737D-3C13-4AF9-BF16-C3BED6DEAD8F}"/>
    <dgm:cxn modelId="{46171E4E-427C-49AC-A31F-DD17A208DD6F}" srcId="{48DA5212-8545-4421-AE29-57422B2E3487}" destId="{177D3855-19E7-4CCB-8E25-018134BAC0E9}" srcOrd="2" destOrd="0" parTransId="{806F3AD4-8CF5-492A-82B0-51B4FCAA79B6}" sibTransId="{3E32CFB8-54E5-46A0-9965-7ADDA32934C8}"/>
    <dgm:cxn modelId="{5BC313C4-2BF0-489A-B4CD-630302DAE9D6}" type="presOf" srcId="{10C7F2DD-A582-489A-9B2B-AE3131BE5FB7}" destId="{864E94A2-C465-4DD9-846F-E22675F291A7}" srcOrd="0" destOrd="0" presId="urn:microsoft.com/office/officeart/2005/8/layout/vList2"/>
    <dgm:cxn modelId="{57856319-5073-4627-8A1C-CE9017D88D22}" srcId="{BA017722-799E-41B9-80A2-14F76DC9CF1C}" destId="{4A0295B2-DA11-4A4C-8848-BE26CB628222}" srcOrd="3" destOrd="0" parTransId="{01FE7B78-391E-4058-953F-6544061CDA54}" sibTransId="{26F9D3D0-3E6B-4B3C-A328-EDEFF74A4AAD}"/>
    <dgm:cxn modelId="{54DC112A-C1D2-4ADA-830F-B648F170A69B}" type="presOf" srcId="{1885D5E8-ED90-4580-9CC2-A48664F85BBF}" destId="{B2B60177-E59D-465D-8AE8-D95B9256FADD}" srcOrd="0" destOrd="4" presId="urn:microsoft.com/office/officeart/2005/8/layout/vList2"/>
    <dgm:cxn modelId="{F70ADFAA-D0B4-4E0A-9B74-B558F0A30D57}" type="presOf" srcId="{4A0295B2-DA11-4A4C-8848-BE26CB628222}" destId="{CE4528BB-D0B1-4198-A918-6DFF60F2E5C3}" srcOrd="0" destOrd="3" presId="urn:microsoft.com/office/officeart/2005/8/layout/vList2"/>
    <dgm:cxn modelId="{EDB86FE1-9EB3-4D24-BAD2-C3C567920FF0}" srcId="{10C7F2DD-A582-489A-9B2B-AE3131BE5FB7}" destId="{BA017722-799E-41B9-80A2-14F76DC9CF1C}" srcOrd="1" destOrd="0" parTransId="{E0B6781C-185B-4850-91F3-CD75E33D2104}" sibTransId="{BEF2F363-3171-4000-B1A8-B4DACF98933F}"/>
    <dgm:cxn modelId="{2C236482-028E-4676-AEC1-E2BB5E324018}" type="presOf" srcId="{BA017722-799E-41B9-80A2-14F76DC9CF1C}" destId="{DBA4CBEA-5F9D-49D3-9B3B-D59A98F6518E}" srcOrd="0" destOrd="0" presId="urn:microsoft.com/office/officeart/2005/8/layout/vList2"/>
    <dgm:cxn modelId="{77FA01BD-1908-4208-B758-7F5C0ABE933B}" type="presOf" srcId="{2AE9175C-4359-411D-AD21-8AC2F539A5A4}" destId="{CE4528BB-D0B1-4198-A918-6DFF60F2E5C3}" srcOrd="0" destOrd="4" presId="urn:microsoft.com/office/officeart/2005/8/layout/vList2"/>
    <dgm:cxn modelId="{1DD178D5-D75C-488F-94FB-251B3EF26CD7}" type="presOf" srcId="{177D3855-19E7-4CCB-8E25-018134BAC0E9}" destId="{B2B60177-E59D-465D-8AE8-D95B9256FADD}" srcOrd="0" destOrd="2" presId="urn:microsoft.com/office/officeart/2005/8/layout/vList2"/>
    <dgm:cxn modelId="{F82D94B2-2315-4FC0-A69A-0915A46F6361}" type="presOf" srcId="{9E60CA40-DF38-4004-AE27-A6C5038F2CD0}" destId="{CE4528BB-D0B1-4198-A918-6DFF60F2E5C3}" srcOrd="0" destOrd="5" presId="urn:microsoft.com/office/officeart/2005/8/layout/vList2"/>
    <dgm:cxn modelId="{399203DB-5455-46F8-9F22-643ABF1ECA54}" type="presOf" srcId="{11C70EBA-1FBA-4651-9134-DF23E5E75BE8}" destId="{B2B60177-E59D-465D-8AE8-D95B9256FADD}" srcOrd="0" destOrd="5" presId="urn:microsoft.com/office/officeart/2005/8/layout/vList2"/>
    <dgm:cxn modelId="{9A63A1D5-19F0-4247-8D3F-B8B07FB76ABF}" type="presOf" srcId="{6DBFA6B0-45E1-4C48-8B06-8F0BD2D2FBBE}" destId="{74C0C638-5E3F-4E74-B442-8D1923A2ADBB}" srcOrd="0" destOrd="1" presId="urn:microsoft.com/office/officeart/2005/8/layout/vList2"/>
    <dgm:cxn modelId="{52423A08-3F56-4A00-A150-B1A764C6ADFD}" srcId="{BA017722-799E-41B9-80A2-14F76DC9CF1C}" destId="{130C6BAE-4064-416F-A5E2-551B24F36CE3}" srcOrd="0" destOrd="0" parTransId="{5B550D12-7C15-4462-AAFD-FC74BB424F30}" sibTransId="{43CF8DC1-E3D6-4001-830D-90E1933C0ADB}"/>
    <dgm:cxn modelId="{DD6B363C-441F-4EF4-B71F-732D5783D199}" type="presOf" srcId="{F4F2B831-ED83-436E-8F86-84D4F7C89909}" destId="{3AACE404-4213-437F-B171-FC3E1DBF65DE}" srcOrd="0" destOrd="1" presId="urn:microsoft.com/office/officeart/2005/8/layout/vList2"/>
    <dgm:cxn modelId="{58485EAA-853D-43AB-B3D7-F4B52AD46E61}" srcId="{48DA5212-8545-4421-AE29-57422B2E3487}" destId="{74158B90-F5FB-4A27-BC64-CECC30E257CB}" srcOrd="3" destOrd="0" parTransId="{8970306B-7F73-4209-9DE8-D1DA98A01248}" sibTransId="{AC291D58-F054-440B-A394-E69CA9E2CB40}"/>
    <dgm:cxn modelId="{152E040B-BFF0-4136-ACAB-68F6AE924B2A}" type="presOf" srcId="{4CBEF20D-10AE-4539-9556-CE3342C7E5E8}" destId="{CE4528BB-D0B1-4198-A918-6DFF60F2E5C3}" srcOrd="0" destOrd="1" presId="urn:microsoft.com/office/officeart/2005/8/layout/vList2"/>
    <dgm:cxn modelId="{9BDE2B7D-27A4-41EB-B142-89F8CDFFEF92}" srcId="{BA017722-799E-41B9-80A2-14F76DC9CF1C}" destId="{4CBEF20D-10AE-4539-9556-CE3342C7E5E8}" srcOrd="1" destOrd="0" parTransId="{3F912C85-C073-4A3F-8BE8-55A953428882}" sibTransId="{F0E651E0-A66E-4D8A-B14B-82D168FDA090}"/>
    <dgm:cxn modelId="{F355500D-60DA-4A25-85AF-7B3D5EBF6614}" srcId="{48DA5212-8545-4421-AE29-57422B2E3487}" destId="{11C70EBA-1FBA-4651-9134-DF23E5E75BE8}" srcOrd="5" destOrd="0" parTransId="{5B4BE827-4A73-4C26-B53E-BAC7E3C86834}" sibTransId="{891FF06E-C324-4387-B942-A1328CDAD091}"/>
    <dgm:cxn modelId="{74356E0E-3CD7-405D-A6A6-9E06C9F8FE6E}" type="presOf" srcId="{DB9AA49A-5570-42EE-B0E0-7AE17809B0F8}" destId="{B2B60177-E59D-465D-8AE8-D95B9256FADD}" srcOrd="0" destOrd="6" presId="urn:microsoft.com/office/officeart/2005/8/layout/vList2"/>
    <dgm:cxn modelId="{5204358D-A95E-4248-9145-FC18061C205D}" type="presOf" srcId="{432CBDCB-E6AB-4F76-ABFB-42F58ACD5DEB}" destId="{A39E4D71-B668-4A83-843C-DDBCF5626863}" srcOrd="0" destOrd="0" presId="urn:microsoft.com/office/officeart/2005/8/layout/vList2"/>
    <dgm:cxn modelId="{FCD01988-5AC5-4C1D-A0A5-42A370976923}" srcId="{48DA5212-8545-4421-AE29-57422B2E3487}" destId="{80B3593E-C2BB-4051-B4D7-099D444AE9DE}" srcOrd="1" destOrd="0" parTransId="{9C4EC784-BF85-43DC-A5A1-39F7ABD3FFCA}" sibTransId="{BBE9B64C-2E1F-42A8-A791-BA046D82C994}"/>
    <dgm:cxn modelId="{7434D081-A187-4199-904D-CD508E88ACFF}" type="presOf" srcId="{03A5DBB8-F9A6-4F2F-A0A9-A06E81E115AB}" destId="{B2B60177-E59D-465D-8AE8-D95B9256FADD}" srcOrd="0" destOrd="9" presId="urn:microsoft.com/office/officeart/2005/8/layout/vList2"/>
    <dgm:cxn modelId="{EE223403-598F-4D1D-B360-98A78F68F10E}" type="presOf" srcId="{48DA5212-8545-4421-AE29-57422B2E3487}" destId="{A0ED2074-6092-47E0-910B-A2B8D136622F}" srcOrd="0" destOrd="0" presId="urn:microsoft.com/office/officeart/2005/8/layout/vList2"/>
    <dgm:cxn modelId="{35E59A8C-02BA-46A8-8D1B-216B9DDA2453}" type="presOf" srcId="{74158B90-F5FB-4A27-BC64-CECC30E257CB}" destId="{B2B60177-E59D-465D-8AE8-D95B9256FADD}" srcOrd="0" destOrd="3" presId="urn:microsoft.com/office/officeart/2005/8/layout/vList2"/>
    <dgm:cxn modelId="{BB2BC3A4-9E03-4077-BE49-ACC023E7C4CC}" type="presOf" srcId="{81340C8E-7F0E-46D5-BFF1-FC0A00B9EB52}" destId="{74C0C638-5E3F-4E74-B442-8D1923A2ADBB}" srcOrd="0" destOrd="0" presId="urn:microsoft.com/office/officeart/2005/8/layout/vList2"/>
    <dgm:cxn modelId="{1A5EFA2C-53A2-410A-B936-053F8ACC1726}" type="presOf" srcId="{FC36C9A3-E085-4B7C-9C1C-2D0AB08ACD75}" destId="{B2B60177-E59D-465D-8AE8-D95B9256FADD}" srcOrd="0" destOrd="7" presId="urn:microsoft.com/office/officeart/2005/8/layout/vList2"/>
    <dgm:cxn modelId="{3EC64075-52C9-4B7F-A482-E12340D72824}" srcId="{48DA5212-8545-4421-AE29-57422B2E3487}" destId="{FC36C9A3-E085-4B7C-9C1C-2D0AB08ACD75}" srcOrd="7" destOrd="0" parTransId="{06A27881-591B-4306-ABBB-1DC1B08AA265}" sibTransId="{D9463992-4DC2-4A21-84B2-513031921B14}"/>
    <dgm:cxn modelId="{2890B81F-FC67-4AAC-875A-A4D56F350575}" type="presOf" srcId="{130C6BAE-4064-416F-A5E2-551B24F36CE3}" destId="{CE4528BB-D0B1-4198-A918-6DFF60F2E5C3}" srcOrd="0" destOrd="0" presId="urn:microsoft.com/office/officeart/2005/8/layout/vList2"/>
    <dgm:cxn modelId="{145FA703-FA57-456C-9DAE-8EE1CC43289D}" type="presOf" srcId="{227640E4-80FF-4FFC-8D60-3C5CB68E0F8F}" destId="{CE4528BB-D0B1-4198-A918-6DFF60F2E5C3}" srcOrd="0" destOrd="2" presId="urn:microsoft.com/office/officeart/2005/8/layout/vList2"/>
    <dgm:cxn modelId="{C008FBAC-05A4-4E33-8188-040B9A519AC4}" type="presOf" srcId="{80B3593E-C2BB-4051-B4D7-099D444AE9DE}" destId="{B2B60177-E59D-465D-8AE8-D95B9256FADD}" srcOrd="0" destOrd="1" presId="urn:microsoft.com/office/officeart/2005/8/layout/vList2"/>
    <dgm:cxn modelId="{AEB08047-F71E-4DF3-8232-F020C29B45C0}" type="presOf" srcId="{9B526EBC-9490-4F8C-9D21-7E0131D0E074}" destId="{E3F5E885-8DF0-4E92-978A-8C6F42E0367B}" srcOrd="0" destOrd="0" presId="urn:microsoft.com/office/officeart/2005/8/layout/vList2"/>
    <dgm:cxn modelId="{3C172F4A-A1D3-4738-B9E6-8E14B859FDAF}" srcId="{48DA5212-8545-4421-AE29-57422B2E3487}" destId="{1885D5E8-ED90-4580-9CC2-A48664F85BBF}" srcOrd="4" destOrd="0" parTransId="{5FFC468C-063D-4A3D-BE96-11EE2E57BB07}" sibTransId="{2DFE78B4-4CC4-4D3C-AAE1-C4675294AA0E}"/>
    <dgm:cxn modelId="{00D3A3E7-44CF-423C-ABC0-DCA808209431}" type="presParOf" srcId="{864E94A2-C465-4DD9-846F-E22675F291A7}" destId="{E3F5E885-8DF0-4E92-978A-8C6F42E0367B}" srcOrd="0" destOrd="0" presId="urn:microsoft.com/office/officeart/2005/8/layout/vList2"/>
    <dgm:cxn modelId="{364A17FC-8EE0-4480-8C73-56FD77C686E7}" type="presParOf" srcId="{864E94A2-C465-4DD9-846F-E22675F291A7}" destId="{3AACE404-4213-437F-B171-FC3E1DBF65DE}" srcOrd="1" destOrd="0" presId="urn:microsoft.com/office/officeart/2005/8/layout/vList2"/>
    <dgm:cxn modelId="{DCF8581D-D12D-497E-839B-81DB0C7C9837}" type="presParOf" srcId="{864E94A2-C465-4DD9-846F-E22675F291A7}" destId="{DBA4CBEA-5F9D-49D3-9B3B-D59A98F6518E}" srcOrd="2" destOrd="0" presId="urn:microsoft.com/office/officeart/2005/8/layout/vList2"/>
    <dgm:cxn modelId="{E5A65DF2-1C4F-4713-98C5-AC3449EC6A9E}" type="presParOf" srcId="{864E94A2-C465-4DD9-846F-E22675F291A7}" destId="{CE4528BB-D0B1-4198-A918-6DFF60F2E5C3}" srcOrd="3" destOrd="0" presId="urn:microsoft.com/office/officeart/2005/8/layout/vList2"/>
    <dgm:cxn modelId="{6F73BCD2-26EB-4422-859D-3100D55FA726}" type="presParOf" srcId="{864E94A2-C465-4DD9-846F-E22675F291A7}" destId="{A0ED2074-6092-47E0-910B-A2B8D136622F}" srcOrd="4" destOrd="0" presId="urn:microsoft.com/office/officeart/2005/8/layout/vList2"/>
    <dgm:cxn modelId="{D1F985AE-BDC1-490C-BC96-077463AD23EB}" type="presParOf" srcId="{864E94A2-C465-4DD9-846F-E22675F291A7}" destId="{B2B60177-E59D-465D-8AE8-D95B9256FADD}" srcOrd="5" destOrd="0" presId="urn:microsoft.com/office/officeart/2005/8/layout/vList2"/>
    <dgm:cxn modelId="{1CBE0C57-18D7-45CD-9CA3-B927BA1A1543}" type="presParOf" srcId="{864E94A2-C465-4DD9-846F-E22675F291A7}" destId="{A39E4D71-B668-4A83-843C-DDBCF5626863}" srcOrd="6" destOrd="0" presId="urn:microsoft.com/office/officeart/2005/8/layout/vList2"/>
    <dgm:cxn modelId="{B77668D7-09C6-46A8-A0FB-C54CDB6595A5}" type="presParOf" srcId="{864E94A2-C465-4DD9-846F-E22675F291A7}" destId="{74C0C638-5E3F-4E74-B442-8D1923A2ADBB}" srcOrd="7"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094DDF-B064-49CA-93B7-FC55830788EE}" type="doc">
      <dgm:prSet loTypeId="urn:microsoft.com/office/officeart/2005/8/layout/hChevron3" loCatId="process" qsTypeId="urn:microsoft.com/office/officeart/2005/8/quickstyle/simple1" qsCatId="simple" csTypeId="urn:microsoft.com/office/officeart/2005/8/colors/colorful4" csCatId="colorful" phldr="1"/>
      <dgm:spPr/>
      <dgm:t>
        <a:bodyPr/>
        <a:lstStyle/>
        <a:p>
          <a:endParaRPr lang="tr-TR"/>
        </a:p>
      </dgm:t>
    </dgm:pt>
    <dgm:pt modelId="{A52516E9-5F36-4513-A81D-075F030A4AA0}">
      <dgm:prSet custT="1"/>
      <dgm:spPr/>
      <dgm:t>
        <a:bodyPr/>
        <a:lstStyle/>
        <a:p>
          <a:pPr rtl="0"/>
          <a:r>
            <a:rPr lang="tr-TR" sz="2400" dirty="0">
              <a:latin typeface="Barlow Bold" panose="020B0604020202020204" charset="-94"/>
              <a:ea typeface="Roboto" panose="020B0604020202020204" charset="0"/>
              <a:cs typeface="Poppins" panose="020B0604020202020204" charset="0"/>
            </a:rPr>
            <a:t>Tam zamanlı bir çalışanın 10 ayda </a:t>
          </a:r>
          <a:r>
            <a:rPr lang="tr-TR" sz="2300" dirty="0">
              <a:latin typeface="Barlow Bold" panose="020B0604020202020204" charset="-94"/>
              <a:ea typeface="Roboto" panose="020B0604020202020204" charset="0"/>
              <a:cs typeface="Poppins" panose="020B0604020202020204" charset="0"/>
            </a:rPr>
            <a:t>okuyabileceği</a:t>
          </a:r>
          <a:r>
            <a:rPr lang="tr-TR" sz="2400" dirty="0">
              <a:latin typeface="Barlow Bold" panose="020B0604020202020204" charset="-94"/>
              <a:ea typeface="Roboto" panose="020B0604020202020204" charset="0"/>
              <a:cs typeface="Poppins" panose="020B0604020202020204" charset="0"/>
            </a:rPr>
            <a:t> dokümanları yapay zeka dakikalar içerisinde okuyabiliyor.</a:t>
          </a:r>
        </a:p>
      </dgm:t>
    </dgm:pt>
    <dgm:pt modelId="{5691EABE-A50A-4D9D-8D7D-FDF11EDCC691}" type="parTrans" cxnId="{5D5D013C-F66F-4178-B376-335A48B16038}">
      <dgm:prSet/>
      <dgm:spPr/>
      <dgm:t>
        <a:bodyPr/>
        <a:lstStyle/>
        <a:p>
          <a:endParaRPr lang="tr-TR" sz="2200">
            <a:latin typeface="Telegraf Bold" panose="020B0604020202020204" charset="-94"/>
            <a:ea typeface="Roboto" panose="020B0604020202020204" charset="0"/>
            <a:cs typeface="Anton" panose="020B0604020202020204" charset="0"/>
          </a:endParaRPr>
        </a:p>
      </dgm:t>
    </dgm:pt>
    <dgm:pt modelId="{6C18689A-5077-4C1A-AD89-DDD88A6A9647}" type="sibTrans" cxnId="{5D5D013C-F66F-4178-B376-335A48B16038}">
      <dgm:prSet/>
      <dgm:spPr/>
      <dgm:t>
        <a:bodyPr/>
        <a:lstStyle/>
        <a:p>
          <a:endParaRPr lang="tr-TR" sz="2200">
            <a:latin typeface="Telegraf Bold" panose="020B0604020202020204" charset="-94"/>
            <a:ea typeface="Roboto" panose="020B0604020202020204" charset="0"/>
            <a:cs typeface="Anton" panose="020B0604020202020204" charset="0"/>
          </a:endParaRPr>
        </a:p>
      </dgm:t>
    </dgm:pt>
    <dgm:pt modelId="{1EC7698D-153B-454F-A218-F582FEB11EFC}" type="pres">
      <dgm:prSet presAssocID="{52094DDF-B064-49CA-93B7-FC55830788EE}" presName="Name0" presStyleCnt="0">
        <dgm:presLayoutVars>
          <dgm:dir/>
          <dgm:resizeHandles val="exact"/>
        </dgm:presLayoutVars>
      </dgm:prSet>
      <dgm:spPr/>
      <dgm:t>
        <a:bodyPr/>
        <a:lstStyle/>
        <a:p>
          <a:endParaRPr lang="tr-TR"/>
        </a:p>
      </dgm:t>
    </dgm:pt>
    <dgm:pt modelId="{1653C9B3-47E0-4F9A-A0CC-C32A6C189D78}" type="pres">
      <dgm:prSet presAssocID="{A52516E9-5F36-4513-A81D-075F030A4AA0}" presName="parTxOnly" presStyleLbl="node1" presStyleIdx="0" presStyleCnt="1">
        <dgm:presLayoutVars>
          <dgm:bulletEnabled val="1"/>
        </dgm:presLayoutVars>
      </dgm:prSet>
      <dgm:spPr/>
      <dgm:t>
        <a:bodyPr/>
        <a:lstStyle/>
        <a:p>
          <a:endParaRPr lang="tr-TR"/>
        </a:p>
      </dgm:t>
    </dgm:pt>
  </dgm:ptLst>
  <dgm:cxnLst>
    <dgm:cxn modelId="{5D5D013C-F66F-4178-B376-335A48B16038}" srcId="{52094DDF-B064-49CA-93B7-FC55830788EE}" destId="{A52516E9-5F36-4513-A81D-075F030A4AA0}" srcOrd="0" destOrd="0" parTransId="{5691EABE-A50A-4D9D-8D7D-FDF11EDCC691}" sibTransId="{6C18689A-5077-4C1A-AD89-DDD88A6A9647}"/>
    <dgm:cxn modelId="{3FD89CE4-95BD-4327-9D45-A580CDCA85D5}" type="presOf" srcId="{A52516E9-5F36-4513-A81D-075F030A4AA0}" destId="{1653C9B3-47E0-4F9A-A0CC-C32A6C189D78}" srcOrd="0" destOrd="0" presId="urn:microsoft.com/office/officeart/2005/8/layout/hChevron3"/>
    <dgm:cxn modelId="{072389CF-FFC9-4A53-A377-417B6CC06EF3}" type="presOf" srcId="{52094DDF-B064-49CA-93B7-FC55830788EE}" destId="{1EC7698D-153B-454F-A218-F582FEB11EFC}" srcOrd="0" destOrd="0" presId="urn:microsoft.com/office/officeart/2005/8/layout/hChevron3"/>
    <dgm:cxn modelId="{978022D9-5DEE-4AB9-B621-9B2B2D2FECEF}" type="presParOf" srcId="{1EC7698D-153B-454F-A218-F582FEB11EFC}" destId="{1653C9B3-47E0-4F9A-A0CC-C32A6C189D78}"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8E291-6165-434C-90A1-6830EF6D4D68}" type="doc">
      <dgm:prSet loTypeId="urn:microsoft.com/office/officeart/2005/8/layout/vList5" loCatId="list" qsTypeId="urn:microsoft.com/office/officeart/2005/8/quickstyle/simple2" qsCatId="simple" csTypeId="urn:microsoft.com/office/officeart/2005/8/colors/colorful4" csCatId="colorful" phldr="1"/>
      <dgm:spPr/>
      <dgm:t>
        <a:bodyPr/>
        <a:lstStyle/>
        <a:p>
          <a:endParaRPr lang="en-US"/>
        </a:p>
      </dgm:t>
    </dgm:pt>
    <dgm:pt modelId="{FD463A35-EDD4-40F6-A2AC-D7E61F82D4A9}">
      <dgm:prSet custT="1"/>
      <dgm:spPr/>
      <dgm:t>
        <a:bodyPr/>
        <a:lstStyle/>
        <a:p>
          <a:pPr rtl="0"/>
          <a:r>
            <a:rPr lang="en-US" sz="2600" b="0" i="0" dirty="0" smtClean="0">
              <a:latin typeface="Barlow"/>
              <a:cs typeface="Poppins" panose="020B0604020202020204" charset="0"/>
            </a:rPr>
            <a:t>Bot</a:t>
          </a:r>
          <a:r>
            <a:rPr lang="tr-TR" sz="2600" b="0" i="0" dirty="0" smtClean="0">
              <a:latin typeface="Barlow"/>
              <a:cs typeface="Poppins" panose="020B0604020202020204" charset="0"/>
            </a:rPr>
            <a:t>: </a:t>
          </a:r>
          <a:r>
            <a:rPr lang="en-US" sz="2600" b="0" i="0" dirty="0" smtClean="0">
              <a:latin typeface="Barlow"/>
              <a:cs typeface="Poppins" panose="020B0604020202020204" charset="0"/>
            </a:rPr>
            <a:t>The person with the most publications in the Mathematics department is Prof. Dr. </a:t>
          </a:r>
          <a:r>
            <a:rPr lang="en-US" sz="2600" b="0" i="0" dirty="0" err="1" smtClean="0">
              <a:latin typeface="Barlow"/>
              <a:cs typeface="Poppins" panose="020B0604020202020204" charset="0"/>
            </a:rPr>
            <a:t>Tütüncü</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Gözde</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Yazgı</a:t>
          </a:r>
          <a:r>
            <a:rPr lang="en-US" sz="2600" b="0" i="0" dirty="0" smtClean="0">
              <a:latin typeface="Barlow"/>
              <a:cs typeface="Poppins" panose="020B0604020202020204" charset="0"/>
            </a:rPr>
            <a:t>. </a:t>
          </a:r>
          <a:r>
            <a:rPr lang="tr-TR" sz="2600" b="0" i="0" dirty="0" smtClean="0">
              <a:latin typeface="Barlow"/>
              <a:cs typeface="Poppins" panose="020B0604020202020204" charset="0"/>
            </a:rPr>
            <a:t>She</a:t>
          </a:r>
          <a:r>
            <a:rPr lang="en-US" sz="2600" b="0" i="0" dirty="0" smtClean="0">
              <a:latin typeface="Barlow"/>
              <a:cs typeface="Poppins" panose="020B0604020202020204" charset="0"/>
            </a:rPr>
            <a:t> has made 22 publications in total.</a:t>
          </a:r>
          <a:endParaRPr lang="tr-TR" sz="2600" dirty="0">
            <a:latin typeface="Barlow"/>
            <a:cs typeface="Poppins" panose="020B0604020202020204" charset="0"/>
          </a:endParaRPr>
        </a:p>
      </dgm:t>
    </dgm:pt>
    <dgm:pt modelId="{2098BF81-36EC-4E9B-A5A8-431CF640C50F}" type="parTrans" cxnId="{0E854B7C-5F61-4249-B85A-8DF660DEBECE}">
      <dgm:prSet/>
      <dgm:spPr/>
      <dgm:t>
        <a:bodyPr/>
        <a:lstStyle/>
        <a:p>
          <a:endParaRPr lang="en-US" sz="3200">
            <a:latin typeface="Poppins" panose="020B0604020202020204" charset="0"/>
            <a:cs typeface="Poppins" panose="020B0604020202020204" charset="0"/>
          </a:endParaRPr>
        </a:p>
      </dgm:t>
    </dgm:pt>
    <dgm:pt modelId="{51C700B2-8B6A-41F6-A7C6-2AC7D4854783}" type="sibTrans" cxnId="{0E854B7C-5F61-4249-B85A-8DF660DEBECE}">
      <dgm:prSet/>
      <dgm:spPr/>
      <dgm:t>
        <a:bodyPr/>
        <a:lstStyle/>
        <a:p>
          <a:endParaRPr lang="en-US" sz="3200">
            <a:latin typeface="Poppins" panose="020B0604020202020204" charset="0"/>
            <a:cs typeface="Poppins" panose="020B0604020202020204" charset="0"/>
          </a:endParaRPr>
        </a:p>
      </dgm:t>
    </dgm:pt>
    <dgm:pt modelId="{CE5AD936-8F81-4ACC-893F-E316033EFA3C}">
      <dgm:prSet custT="1"/>
      <dgm:spPr/>
      <dgm:t>
        <a:bodyPr/>
        <a:lstStyle/>
        <a:p>
          <a:pPr rtl="0"/>
          <a:r>
            <a:rPr lang="en-US" sz="2600" b="0" i="0" dirty="0" smtClean="0">
              <a:latin typeface="Barlow"/>
              <a:cs typeface="Poppins" panose="020B0604020202020204" charset="0"/>
            </a:rPr>
            <a:t>User</a:t>
          </a:r>
          <a:r>
            <a:rPr lang="tr-TR" sz="2600" b="0" i="0" dirty="0" smtClean="0">
              <a:latin typeface="Barlow"/>
              <a:cs typeface="Poppins" panose="020B0604020202020204" charset="0"/>
            </a:rPr>
            <a:t>: </a:t>
          </a:r>
          <a:r>
            <a:rPr lang="en-US" sz="2600" b="0" i="0" dirty="0" smtClean="0">
              <a:latin typeface="Barlow"/>
              <a:cs typeface="Poppins" panose="020B0604020202020204" charset="0"/>
            </a:rPr>
            <a:t>How many publications does </a:t>
          </a:r>
          <a:r>
            <a:rPr lang="en-US" sz="2600" b="0" i="0" dirty="0" err="1" smtClean="0">
              <a:latin typeface="Barlow"/>
              <a:cs typeface="Poppins" panose="020B0604020202020204" charset="0"/>
            </a:rPr>
            <a:t>İsmihan</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Bayramov</a:t>
          </a:r>
          <a:r>
            <a:rPr lang="en-US" sz="2600" b="0" i="0" dirty="0" smtClean="0">
              <a:latin typeface="Barlow"/>
              <a:cs typeface="Poppins" panose="020B0604020202020204" charset="0"/>
            </a:rPr>
            <a:t> have?</a:t>
          </a:r>
          <a:endParaRPr lang="tr-TR" sz="2600" dirty="0">
            <a:latin typeface="Barlow"/>
            <a:cs typeface="Poppins" panose="020B0604020202020204" charset="0"/>
          </a:endParaRPr>
        </a:p>
      </dgm:t>
    </dgm:pt>
    <dgm:pt modelId="{E0AB6607-55CB-4F42-9E2E-2EA5ABC0DDFD}" type="parTrans" cxnId="{8627E6AC-E756-44C2-885F-C79A493A33C7}">
      <dgm:prSet/>
      <dgm:spPr/>
      <dgm:t>
        <a:bodyPr/>
        <a:lstStyle/>
        <a:p>
          <a:endParaRPr lang="en-US" sz="3200">
            <a:latin typeface="Poppins" panose="020B0604020202020204" charset="0"/>
            <a:cs typeface="Poppins" panose="020B0604020202020204" charset="0"/>
          </a:endParaRPr>
        </a:p>
      </dgm:t>
    </dgm:pt>
    <dgm:pt modelId="{2D2087D4-D6C6-4C1C-970C-78DC3DD108A7}" type="sibTrans" cxnId="{8627E6AC-E756-44C2-885F-C79A493A33C7}">
      <dgm:prSet/>
      <dgm:spPr/>
      <dgm:t>
        <a:bodyPr/>
        <a:lstStyle/>
        <a:p>
          <a:endParaRPr lang="en-US" sz="3200">
            <a:latin typeface="Poppins" panose="020B0604020202020204" charset="0"/>
            <a:cs typeface="Poppins" panose="020B0604020202020204" charset="0"/>
          </a:endParaRPr>
        </a:p>
      </dgm:t>
    </dgm:pt>
    <dgm:pt modelId="{B2FCA592-B7D4-46E9-B3D6-709B397F2CD6}">
      <dgm:prSet custT="1"/>
      <dgm:spPr/>
      <dgm:t>
        <a:bodyPr/>
        <a:lstStyle/>
        <a:p>
          <a:pPr rtl="0"/>
          <a:r>
            <a:rPr lang="en-US" sz="2600" b="0" i="0" dirty="0" smtClean="0">
              <a:latin typeface="Barlow"/>
              <a:cs typeface="Poppins" panose="020B0604020202020204" charset="0"/>
            </a:rPr>
            <a:t>Bot</a:t>
          </a:r>
          <a:r>
            <a:rPr lang="tr-TR" sz="2600" b="0" i="0" dirty="0" smtClean="0">
              <a:latin typeface="Barlow"/>
              <a:cs typeface="Poppins" panose="020B0604020202020204" charset="0"/>
            </a:rPr>
            <a:t>: </a:t>
          </a:r>
          <a:r>
            <a:rPr lang="en-US" sz="2600" b="0" i="0" dirty="0" smtClean="0">
              <a:latin typeface="Barlow"/>
              <a:cs typeface="Poppins" panose="020B0604020202020204" charset="0"/>
            </a:rPr>
            <a:t>Prof. Dr. </a:t>
          </a:r>
          <a:r>
            <a:rPr lang="en-US" sz="2600" b="0" i="0" dirty="0" err="1" smtClean="0">
              <a:latin typeface="Barlow"/>
              <a:cs typeface="Poppins" panose="020B0604020202020204" charset="0"/>
            </a:rPr>
            <a:t>İsmihan</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Bayramoğlu</a:t>
          </a:r>
          <a:r>
            <a:rPr lang="en-US" sz="2600" b="0" i="0" dirty="0" smtClean="0">
              <a:latin typeface="Barlow"/>
              <a:cs typeface="Poppins" panose="020B0604020202020204" charset="0"/>
            </a:rPr>
            <a:t> has 75 publications in total.</a:t>
          </a:r>
          <a:endParaRPr lang="tr-TR" sz="2600" dirty="0">
            <a:latin typeface="Barlow"/>
            <a:cs typeface="Poppins" panose="020B0604020202020204" charset="0"/>
          </a:endParaRPr>
        </a:p>
      </dgm:t>
    </dgm:pt>
    <dgm:pt modelId="{E549EC56-AFD5-4CD2-94FA-F25D2F6B2490}" type="parTrans" cxnId="{0DC1D158-C15F-440B-A1C6-C66EB9B806DD}">
      <dgm:prSet/>
      <dgm:spPr/>
      <dgm:t>
        <a:bodyPr/>
        <a:lstStyle/>
        <a:p>
          <a:endParaRPr lang="en-US" sz="3200">
            <a:latin typeface="Poppins" panose="020B0604020202020204" charset="0"/>
            <a:cs typeface="Poppins" panose="020B0604020202020204" charset="0"/>
          </a:endParaRPr>
        </a:p>
      </dgm:t>
    </dgm:pt>
    <dgm:pt modelId="{F511CF3E-1A6F-4B3D-8678-938748C0F776}" type="sibTrans" cxnId="{0DC1D158-C15F-440B-A1C6-C66EB9B806DD}">
      <dgm:prSet/>
      <dgm:spPr/>
      <dgm:t>
        <a:bodyPr/>
        <a:lstStyle/>
        <a:p>
          <a:endParaRPr lang="en-US" sz="3200">
            <a:latin typeface="Poppins" panose="020B0604020202020204" charset="0"/>
            <a:cs typeface="Poppins" panose="020B0604020202020204" charset="0"/>
          </a:endParaRPr>
        </a:p>
      </dgm:t>
    </dgm:pt>
    <dgm:pt modelId="{0F630A1C-038D-483F-9823-B309946A9FB9}">
      <dgm:prSet custT="1"/>
      <dgm:spPr/>
      <dgm:t>
        <a:bodyPr/>
        <a:lstStyle/>
        <a:p>
          <a:pPr rtl="0"/>
          <a:r>
            <a:rPr lang="en-US" sz="2600" b="0" i="0" dirty="0" smtClean="0">
              <a:latin typeface="Barlow"/>
              <a:cs typeface="Poppins" panose="020B0604020202020204" charset="0"/>
            </a:rPr>
            <a:t>User: Who publishes most frequently?</a:t>
          </a:r>
          <a:endParaRPr lang="tr-TR" sz="2600" dirty="0">
            <a:latin typeface="Barlow"/>
            <a:cs typeface="Poppins" panose="020B0604020202020204" charset="0"/>
          </a:endParaRPr>
        </a:p>
      </dgm:t>
    </dgm:pt>
    <dgm:pt modelId="{06338A93-7186-43B4-B559-2FD64B1A1154}" type="parTrans" cxnId="{D68EDDC0-6102-478B-A6C7-F62AAF676E8C}">
      <dgm:prSet/>
      <dgm:spPr/>
      <dgm:t>
        <a:bodyPr/>
        <a:lstStyle/>
        <a:p>
          <a:endParaRPr lang="en-US" sz="3200">
            <a:latin typeface="Poppins" panose="020B0604020202020204" charset="0"/>
            <a:cs typeface="Poppins" panose="020B0604020202020204" charset="0"/>
          </a:endParaRPr>
        </a:p>
      </dgm:t>
    </dgm:pt>
    <dgm:pt modelId="{65021230-E7DC-4829-B32C-D19216A01821}" type="sibTrans" cxnId="{D68EDDC0-6102-478B-A6C7-F62AAF676E8C}">
      <dgm:prSet/>
      <dgm:spPr/>
      <dgm:t>
        <a:bodyPr/>
        <a:lstStyle/>
        <a:p>
          <a:endParaRPr lang="en-US" sz="3200">
            <a:latin typeface="Poppins" panose="020B0604020202020204" charset="0"/>
            <a:cs typeface="Poppins" panose="020B0604020202020204" charset="0"/>
          </a:endParaRPr>
        </a:p>
      </dgm:t>
    </dgm:pt>
    <dgm:pt modelId="{113EC7F1-299E-42C2-AB67-596C4FC4B02A}">
      <dgm:prSet custT="1"/>
      <dgm:spPr/>
      <dgm:t>
        <a:bodyPr/>
        <a:lstStyle/>
        <a:p>
          <a:pPr rtl="0"/>
          <a:r>
            <a:rPr lang="tr-TR" sz="2600" b="0" i="0" dirty="0" smtClean="0">
              <a:latin typeface="Barlow"/>
              <a:cs typeface="Poppins" panose="020B0604020202020204" charset="0"/>
            </a:rPr>
            <a:t>User: </a:t>
          </a:r>
          <a:r>
            <a:rPr lang="en-US" sz="2600" b="0" i="0" dirty="0" smtClean="0">
              <a:latin typeface="Barlow"/>
              <a:cs typeface="Poppins" panose="020B0604020202020204" charset="0"/>
            </a:rPr>
            <a:t>Who received more Scopus citations in 2023, </a:t>
          </a:r>
          <a:r>
            <a:rPr lang="en-US" sz="2600" b="0" i="0" dirty="0" err="1" smtClean="0">
              <a:latin typeface="Barlow"/>
              <a:cs typeface="Poppins" panose="020B0604020202020204" charset="0"/>
            </a:rPr>
            <a:t>Ismihan</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Bayramoglu</a:t>
          </a:r>
          <a:r>
            <a:rPr lang="en-US" sz="2600" b="0" i="0" dirty="0" smtClean="0">
              <a:latin typeface="Barlow"/>
              <a:cs typeface="Poppins" panose="020B0604020202020204" charset="0"/>
            </a:rPr>
            <a:t> or </a:t>
          </a:r>
          <a:r>
            <a:rPr lang="en-US" sz="2600" b="0" i="0" dirty="0" err="1" smtClean="0">
              <a:latin typeface="Barlow"/>
              <a:cs typeface="Poppins" panose="020B0604020202020204" charset="0"/>
            </a:rPr>
            <a:t>Gozde</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Yazgi</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Tutuncu</a:t>
          </a:r>
          <a:r>
            <a:rPr lang="en-US" sz="2600" b="0" i="0" dirty="0" smtClean="0">
              <a:latin typeface="Barlow"/>
              <a:cs typeface="Poppins" panose="020B0604020202020204" charset="0"/>
            </a:rPr>
            <a:t>?</a:t>
          </a:r>
          <a:endParaRPr lang="tr-TR" sz="2600" dirty="0">
            <a:latin typeface="Barlow"/>
            <a:cs typeface="Poppins" panose="020B0604020202020204" charset="0"/>
          </a:endParaRPr>
        </a:p>
      </dgm:t>
    </dgm:pt>
    <dgm:pt modelId="{2B0C06F3-45EB-4BE1-B71F-041ACD1FD411}" type="parTrans" cxnId="{3CF13F7E-04F9-471B-836E-A9629B3C0589}">
      <dgm:prSet/>
      <dgm:spPr/>
      <dgm:t>
        <a:bodyPr/>
        <a:lstStyle/>
        <a:p>
          <a:endParaRPr lang="en-US" sz="3200">
            <a:latin typeface="Poppins" panose="020B0604020202020204" charset="0"/>
            <a:cs typeface="Poppins" panose="020B0604020202020204" charset="0"/>
          </a:endParaRPr>
        </a:p>
      </dgm:t>
    </dgm:pt>
    <dgm:pt modelId="{CA801B39-6B04-42D2-B4C7-3D1227B0BB02}" type="sibTrans" cxnId="{3CF13F7E-04F9-471B-836E-A9629B3C0589}">
      <dgm:prSet/>
      <dgm:spPr/>
      <dgm:t>
        <a:bodyPr/>
        <a:lstStyle/>
        <a:p>
          <a:endParaRPr lang="en-US" sz="3200">
            <a:latin typeface="Poppins" panose="020B0604020202020204" charset="0"/>
            <a:cs typeface="Poppins" panose="020B0604020202020204" charset="0"/>
          </a:endParaRPr>
        </a:p>
      </dgm:t>
    </dgm:pt>
    <dgm:pt modelId="{E353387F-805D-4553-B5D6-61C198276297}">
      <dgm:prSet custT="1"/>
      <dgm:spPr/>
      <dgm:t>
        <a:bodyPr/>
        <a:lstStyle/>
        <a:p>
          <a:r>
            <a:rPr lang="tr-TR" sz="2600" b="0" i="0" dirty="0" smtClean="0">
              <a:latin typeface="Barlow"/>
              <a:cs typeface="Poppins" panose="020B0604020202020204" charset="0"/>
            </a:rPr>
            <a:t>Bot: When we compare the Scopus citations of Ismihan Bayramoglu and Gozde Yazgi Tutuncu in 2023, we see that Gozde Yazgi Tutuncu received more Scopus citations. While Ismihan Bayramoglu received 916 Scopus citations, Gozde Yazgi Tutuncu received 240 Scopus citations.</a:t>
          </a:r>
          <a:endParaRPr lang="tr-TR" sz="2600" dirty="0">
            <a:latin typeface="Barlow"/>
            <a:cs typeface="Poppins" panose="020B0604020202020204" charset="0"/>
          </a:endParaRPr>
        </a:p>
      </dgm:t>
    </dgm:pt>
    <dgm:pt modelId="{0B5411F3-EA1F-44A3-80CC-45F5C7122533}" type="parTrans" cxnId="{E502A7DA-8B58-4BC7-A2CA-8240BA5DD354}">
      <dgm:prSet/>
      <dgm:spPr/>
      <dgm:t>
        <a:bodyPr/>
        <a:lstStyle/>
        <a:p>
          <a:endParaRPr lang="en-US">
            <a:latin typeface="Poppins" panose="020B0604020202020204" charset="0"/>
            <a:cs typeface="Poppins" panose="020B0604020202020204" charset="0"/>
          </a:endParaRPr>
        </a:p>
      </dgm:t>
    </dgm:pt>
    <dgm:pt modelId="{E4C07F10-3C07-4C36-A709-7501CF085061}" type="sibTrans" cxnId="{E502A7DA-8B58-4BC7-A2CA-8240BA5DD354}">
      <dgm:prSet/>
      <dgm:spPr/>
      <dgm:t>
        <a:bodyPr/>
        <a:lstStyle/>
        <a:p>
          <a:endParaRPr lang="en-US">
            <a:latin typeface="Poppins" panose="020B0604020202020204" charset="0"/>
            <a:cs typeface="Poppins" panose="020B0604020202020204" charset="0"/>
          </a:endParaRPr>
        </a:p>
      </dgm:t>
    </dgm:pt>
    <dgm:pt modelId="{CC1B8D23-04EF-4A7F-B189-2260AE1DEEB5}">
      <dgm:prSet custT="1"/>
      <dgm:spPr/>
      <dgm:t>
        <a:bodyPr/>
        <a:lstStyle/>
        <a:p>
          <a:pPr rtl="0"/>
          <a:r>
            <a:rPr lang="en-US" sz="2600" b="0" i="0" dirty="0" smtClean="0">
              <a:latin typeface="Barlow"/>
              <a:cs typeface="Poppins" panose="020B0604020202020204" charset="0"/>
            </a:rPr>
            <a:t> Bot: The most frequently published, considering the journal articles he published and the total outputs, is Prof. Dr. </a:t>
          </a:r>
          <a:r>
            <a:rPr lang="en-US" sz="2600" b="0" i="0" dirty="0" err="1" smtClean="0">
              <a:latin typeface="Barlow"/>
              <a:cs typeface="Poppins" panose="020B0604020202020204" charset="0"/>
            </a:rPr>
            <a:t>Türker</a:t>
          </a:r>
          <a:r>
            <a:rPr lang="en-US" sz="2600" b="0" i="0" dirty="0" smtClean="0">
              <a:latin typeface="Barlow"/>
              <a:cs typeface="Poppins" panose="020B0604020202020204" charset="0"/>
            </a:rPr>
            <a:t> </a:t>
          </a:r>
          <a:r>
            <a:rPr lang="en-US" sz="2600" b="0" i="0" dirty="0" err="1" smtClean="0">
              <a:latin typeface="Barlow"/>
              <a:cs typeface="Poppins" panose="020B0604020202020204" charset="0"/>
            </a:rPr>
            <a:t>İnce</a:t>
          </a:r>
          <a:r>
            <a:rPr lang="en-US" sz="2600" b="0" i="0" dirty="0" smtClean="0">
              <a:latin typeface="Barlow"/>
              <a:cs typeface="Poppins" panose="020B0604020202020204" charset="0"/>
            </a:rPr>
            <a:t>. He has a total of 90 outputs, 85 of which are journal articles in the Electrical and Electronics Engineering department.</a:t>
          </a:r>
          <a:endParaRPr lang="tr-TR" sz="2600" dirty="0">
            <a:latin typeface="Barlow"/>
            <a:cs typeface="Poppins" panose="020B0604020202020204" charset="0"/>
          </a:endParaRPr>
        </a:p>
      </dgm:t>
    </dgm:pt>
    <dgm:pt modelId="{2C30144B-C2C2-407D-90C1-5522CB0603FC}" type="parTrans" cxnId="{86FCCB76-963C-449F-BC46-5085202CCA4E}">
      <dgm:prSet/>
      <dgm:spPr/>
      <dgm:t>
        <a:bodyPr/>
        <a:lstStyle/>
        <a:p>
          <a:endParaRPr lang="en-US">
            <a:latin typeface="Poppins" panose="020B0604020202020204" charset="0"/>
            <a:cs typeface="Poppins" panose="020B0604020202020204" charset="0"/>
          </a:endParaRPr>
        </a:p>
      </dgm:t>
    </dgm:pt>
    <dgm:pt modelId="{0209B0AC-FD74-47FF-BE8F-027E636020AD}" type="sibTrans" cxnId="{86FCCB76-963C-449F-BC46-5085202CCA4E}">
      <dgm:prSet/>
      <dgm:spPr/>
      <dgm:t>
        <a:bodyPr/>
        <a:lstStyle/>
        <a:p>
          <a:endParaRPr lang="en-US">
            <a:latin typeface="Poppins" panose="020B0604020202020204" charset="0"/>
            <a:cs typeface="Poppins" panose="020B0604020202020204" charset="0"/>
          </a:endParaRPr>
        </a:p>
      </dgm:t>
    </dgm:pt>
    <dgm:pt modelId="{D794FC47-8B8C-478A-B848-DCD026E707A9}">
      <dgm:prSet custT="1"/>
      <dgm:spPr/>
      <dgm:t>
        <a:bodyPr/>
        <a:lstStyle/>
        <a:p>
          <a:pPr rtl="0"/>
          <a:r>
            <a:rPr lang="en-US" sz="2600" b="0" i="0" dirty="0" smtClean="0">
              <a:latin typeface="Barlow"/>
              <a:cs typeface="Poppins" panose="020B0604020202020204" charset="0"/>
            </a:rPr>
            <a:t>User</a:t>
          </a:r>
          <a:r>
            <a:rPr lang="tr-TR" sz="2600" b="0" i="0" dirty="0" smtClean="0">
              <a:latin typeface="Barlow"/>
              <a:cs typeface="Poppins" panose="020B0604020202020204" charset="0"/>
            </a:rPr>
            <a:t>: </a:t>
          </a:r>
          <a:r>
            <a:rPr lang="en-US" sz="2600" b="0" i="0" dirty="0" smtClean="0">
              <a:latin typeface="Barlow"/>
              <a:cs typeface="Poppins" panose="020B0604020202020204" charset="0"/>
            </a:rPr>
            <a:t>Who has the most publications in the Mathematics department?</a:t>
          </a:r>
          <a:endParaRPr lang="tr-TR" sz="2600" dirty="0">
            <a:latin typeface="Barlow"/>
            <a:cs typeface="Poppins" panose="020B0604020202020204" charset="0"/>
          </a:endParaRPr>
        </a:p>
      </dgm:t>
    </dgm:pt>
    <dgm:pt modelId="{2DDA6437-8FEB-4B23-A597-C9A5F91EF30F}" type="sibTrans" cxnId="{8BD10E53-670B-4824-BD6C-A8A3105D9380}">
      <dgm:prSet/>
      <dgm:spPr/>
      <dgm:t>
        <a:bodyPr/>
        <a:lstStyle/>
        <a:p>
          <a:endParaRPr lang="en-US" sz="3200">
            <a:latin typeface="Poppins" panose="020B0604020202020204" charset="0"/>
            <a:cs typeface="Poppins" panose="020B0604020202020204" charset="0"/>
          </a:endParaRPr>
        </a:p>
      </dgm:t>
    </dgm:pt>
    <dgm:pt modelId="{AFDC792B-EF61-42DC-B08F-60FD4F3973D5}" type="parTrans" cxnId="{8BD10E53-670B-4824-BD6C-A8A3105D9380}">
      <dgm:prSet/>
      <dgm:spPr/>
      <dgm:t>
        <a:bodyPr/>
        <a:lstStyle/>
        <a:p>
          <a:endParaRPr lang="en-US" sz="3200">
            <a:latin typeface="Poppins" panose="020B0604020202020204" charset="0"/>
            <a:cs typeface="Poppins" panose="020B0604020202020204" charset="0"/>
          </a:endParaRPr>
        </a:p>
      </dgm:t>
    </dgm:pt>
    <dgm:pt modelId="{39031C1A-2BFF-4B33-92B5-205C261AE006}" type="pres">
      <dgm:prSet presAssocID="{7248E291-6165-434C-90A1-6830EF6D4D68}" presName="Name0" presStyleCnt="0">
        <dgm:presLayoutVars>
          <dgm:dir/>
          <dgm:animLvl val="lvl"/>
          <dgm:resizeHandles val="exact"/>
        </dgm:presLayoutVars>
      </dgm:prSet>
      <dgm:spPr/>
      <dgm:t>
        <a:bodyPr/>
        <a:lstStyle/>
        <a:p>
          <a:endParaRPr lang="tr-TR"/>
        </a:p>
      </dgm:t>
    </dgm:pt>
    <dgm:pt modelId="{EF4D9DED-F4FA-40B6-A9E7-DFB5F3257014}" type="pres">
      <dgm:prSet presAssocID="{D794FC47-8B8C-478A-B848-DCD026E707A9}" presName="linNode" presStyleCnt="0"/>
      <dgm:spPr/>
      <dgm:t>
        <a:bodyPr/>
        <a:lstStyle/>
        <a:p>
          <a:endParaRPr lang="tr-TR"/>
        </a:p>
      </dgm:t>
    </dgm:pt>
    <dgm:pt modelId="{FA17FFEE-A17F-4C3D-B76A-2C4A300D7388}" type="pres">
      <dgm:prSet presAssocID="{D794FC47-8B8C-478A-B848-DCD026E707A9}" presName="parentText" presStyleLbl="node1" presStyleIdx="0" presStyleCnt="4">
        <dgm:presLayoutVars>
          <dgm:chMax val="1"/>
          <dgm:bulletEnabled val="1"/>
        </dgm:presLayoutVars>
      </dgm:prSet>
      <dgm:spPr/>
      <dgm:t>
        <a:bodyPr/>
        <a:lstStyle/>
        <a:p>
          <a:endParaRPr lang="tr-TR"/>
        </a:p>
      </dgm:t>
    </dgm:pt>
    <dgm:pt modelId="{45358808-A808-4F42-B062-A084A2543E41}" type="pres">
      <dgm:prSet presAssocID="{D794FC47-8B8C-478A-B848-DCD026E707A9}" presName="descendantText" presStyleLbl="alignAccFollowNode1" presStyleIdx="0" presStyleCnt="4">
        <dgm:presLayoutVars>
          <dgm:bulletEnabled val="1"/>
        </dgm:presLayoutVars>
      </dgm:prSet>
      <dgm:spPr/>
      <dgm:t>
        <a:bodyPr/>
        <a:lstStyle/>
        <a:p>
          <a:endParaRPr lang="tr-TR"/>
        </a:p>
      </dgm:t>
    </dgm:pt>
    <dgm:pt modelId="{C1B54870-3293-453F-ADB9-282C0C98BF92}" type="pres">
      <dgm:prSet presAssocID="{2DDA6437-8FEB-4B23-A597-C9A5F91EF30F}" presName="sp" presStyleCnt="0"/>
      <dgm:spPr/>
      <dgm:t>
        <a:bodyPr/>
        <a:lstStyle/>
        <a:p>
          <a:endParaRPr lang="tr-TR"/>
        </a:p>
      </dgm:t>
    </dgm:pt>
    <dgm:pt modelId="{0798DDF1-7046-41E7-9537-8A00511D6040}" type="pres">
      <dgm:prSet presAssocID="{CE5AD936-8F81-4ACC-893F-E316033EFA3C}" presName="linNode" presStyleCnt="0"/>
      <dgm:spPr/>
      <dgm:t>
        <a:bodyPr/>
        <a:lstStyle/>
        <a:p>
          <a:endParaRPr lang="tr-TR"/>
        </a:p>
      </dgm:t>
    </dgm:pt>
    <dgm:pt modelId="{2DE9FA82-0337-4BE7-9B42-2EEA1BCE4604}" type="pres">
      <dgm:prSet presAssocID="{CE5AD936-8F81-4ACC-893F-E316033EFA3C}" presName="parentText" presStyleLbl="node1" presStyleIdx="1" presStyleCnt="4">
        <dgm:presLayoutVars>
          <dgm:chMax val="1"/>
          <dgm:bulletEnabled val="1"/>
        </dgm:presLayoutVars>
      </dgm:prSet>
      <dgm:spPr/>
      <dgm:t>
        <a:bodyPr/>
        <a:lstStyle/>
        <a:p>
          <a:endParaRPr lang="tr-TR"/>
        </a:p>
      </dgm:t>
    </dgm:pt>
    <dgm:pt modelId="{4B385B3F-DB1C-42EA-82D8-6E916C6F431E}" type="pres">
      <dgm:prSet presAssocID="{CE5AD936-8F81-4ACC-893F-E316033EFA3C}" presName="descendantText" presStyleLbl="alignAccFollowNode1" presStyleIdx="1" presStyleCnt="4">
        <dgm:presLayoutVars>
          <dgm:bulletEnabled val="1"/>
        </dgm:presLayoutVars>
      </dgm:prSet>
      <dgm:spPr/>
      <dgm:t>
        <a:bodyPr/>
        <a:lstStyle/>
        <a:p>
          <a:endParaRPr lang="tr-TR"/>
        </a:p>
      </dgm:t>
    </dgm:pt>
    <dgm:pt modelId="{49568CFD-EE31-4026-8896-DB669CD682F3}" type="pres">
      <dgm:prSet presAssocID="{2D2087D4-D6C6-4C1C-970C-78DC3DD108A7}" presName="sp" presStyleCnt="0"/>
      <dgm:spPr/>
      <dgm:t>
        <a:bodyPr/>
        <a:lstStyle/>
        <a:p>
          <a:endParaRPr lang="tr-TR"/>
        </a:p>
      </dgm:t>
    </dgm:pt>
    <dgm:pt modelId="{DCD64334-F601-4491-99FB-FD6F78807B66}" type="pres">
      <dgm:prSet presAssocID="{0F630A1C-038D-483F-9823-B309946A9FB9}" presName="linNode" presStyleCnt="0"/>
      <dgm:spPr/>
      <dgm:t>
        <a:bodyPr/>
        <a:lstStyle/>
        <a:p>
          <a:endParaRPr lang="tr-TR"/>
        </a:p>
      </dgm:t>
    </dgm:pt>
    <dgm:pt modelId="{40365389-6DAC-4C74-A469-2BB22AF0B259}" type="pres">
      <dgm:prSet presAssocID="{0F630A1C-038D-483F-9823-B309946A9FB9}" presName="parentText" presStyleLbl="node1" presStyleIdx="2" presStyleCnt="4">
        <dgm:presLayoutVars>
          <dgm:chMax val="1"/>
          <dgm:bulletEnabled val="1"/>
        </dgm:presLayoutVars>
      </dgm:prSet>
      <dgm:spPr/>
      <dgm:t>
        <a:bodyPr/>
        <a:lstStyle/>
        <a:p>
          <a:endParaRPr lang="tr-TR"/>
        </a:p>
      </dgm:t>
    </dgm:pt>
    <dgm:pt modelId="{E864EED2-6851-4488-B358-C9B296FE1B0C}" type="pres">
      <dgm:prSet presAssocID="{0F630A1C-038D-483F-9823-B309946A9FB9}" presName="descendantText" presStyleLbl="alignAccFollowNode1" presStyleIdx="2" presStyleCnt="4">
        <dgm:presLayoutVars>
          <dgm:bulletEnabled val="1"/>
        </dgm:presLayoutVars>
      </dgm:prSet>
      <dgm:spPr/>
      <dgm:t>
        <a:bodyPr/>
        <a:lstStyle/>
        <a:p>
          <a:endParaRPr lang="tr-TR"/>
        </a:p>
      </dgm:t>
    </dgm:pt>
    <dgm:pt modelId="{6AD4D230-6ECE-49CB-9F08-A80CD33203E1}" type="pres">
      <dgm:prSet presAssocID="{65021230-E7DC-4829-B32C-D19216A01821}" presName="sp" presStyleCnt="0"/>
      <dgm:spPr/>
      <dgm:t>
        <a:bodyPr/>
        <a:lstStyle/>
        <a:p>
          <a:endParaRPr lang="tr-TR"/>
        </a:p>
      </dgm:t>
    </dgm:pt>
    <dgm:pt modelId="{079A536A-A109-4E94-90EE-BDD0A9ADB14E}" type="pres">
      <dgm:prSet presAssocID="{113EC7F1-299E-42C2-AB67-596C4FC4B02A}" presName="linNode" presStyleCnt="0"/>
      <dgm:spPr/>
      <dgm:t>
        <a:bodyPr/>
        <a:lstStyle/>
        <a:p>
          <a:endParaRPr lang="tr-TR"/>
        </a:p>
      </dgm:t>
    </dgm:pt>
    <dgm:pt modelId="{4B1D3CAC-E349-4D87-A2CE-DB9DADBDF6AD}" type="pres">
      <dgm:prSet presAssocID="{113EC7F1-299E-42C2-AB67-596C4FC4B02A}" presName="parentText" presStyleLbl="node1" presStyleIdx="3" presStyleCnt="4">
        <dgm:presLayoutVars>
          <dgm:chMax val="1"/>
          <dgm:bulletEnabled val="1"/>
        </dgm:presLayoutVars>
      </dgm:prSet>
      <dgm:spPr/>
      <dgm:t>
        <a:bodyPr/>
        <a:lstStyle/>
        <a:p>
          <a:endParaRPr lang="tr-TR"/>
        </a:p>
      </dgm:t>
    </dgm:pt>
    <dgm:pt modelId="{1BA027E2-FBD8-4FBB-81CA-DFF94C916D09}" type="pres">
      <dgm:prSet presAssocID="{113EC7F1-299E-42C2-AB67-596C4FC4B02A}" presName="descendantText" presStyleLbl="alignAccFollowNode1" presStyleIdx="3" presStyleCnt="4">
        <dgm:presLayoutVars>
          <dgm:bulletEnabled val="1"/>
        </dgm:presLayoutVars>
      </dgm:prSet>
      <dgm:spPr/>
      <dgm:t>
        <a:bodyPr/>
        <a:lstStyle/>
        <a:p>
          <a:endParaRPr lang="tr-TR"/>
        </a:p>
      </dgm:t>
    </dgm:pt>
  </dgm:ptLst>
  <dgm:cxnLst>
    <dgm:cxn modelId="{8627E6AC-E756-44C2-885F-C79A493A33C7}" srcId="{7248E291-6165-434C-90A1-6830EF6D4D68}" destId="{CE5AD936-8F81-4ACC-893F-E316033EFA3C}" srcOrd="1" destOrd="0" parTransId="{E0AB6607-55CB-4F42-9E2E-2EA5ABC0DDFD}" sibTransId="{2D2087D4-D6C6-4C1C-970C-78DC3DD108A7}"/>
    <dgm:cxn modelId="{CFB349BA-AAE3-4F0C-9143-A3DB589F8811}" type="presOf" srcId="{E353387F-805D-4553-B5D6-61C198276297}" destId="{1BA027E2-FBD8-4FBB-81CA-DFF94C916D09}" srcOrd="0" destOrd="0" presId="urn:microsoft.com/office/officeart/2005/8/layout/vList5"/>
    <dgm:cxn modelId="{0E854B7C-5F61-4249-B85A-8DF660DEBECE}" srcId="{D794FC47-8B8C-478A-B848-DCD026E707A9}" destId="{FD463A35-EDD4-40F6-A2AC-D7E61F82D4A9}" srcOrd="0" destOrd="0" parTransId="{2098BF81-36EC-4E9B-A5A8-431CF640C50F}" sibTransId="{51C700B2-8B6A-41F6-A7C6-2AC7D4854783}"/>
    <dgm:cxn modelId="{18E717B6-3DE5-4CDD-8D79-534BBEDD9E38}" type="presOf" srcId="{FD463A35-EDD4-40F6-A2AC-D7E61F82D4A9}" destId="{45358808-A808-4F42-B062-A084A2543E41}" srcOrd="0" destOrd="0" presId="urn:microsoft.com/office/officeart/2005/8/layout/vList5"/>
    <dgm:cxn modelId="{3CF13F7E-04F9-471B-836E-A9629B3C0589}" srcId="{7248E291-6165-434C-90A1-6830EF6D4D68}" destId="{113EC7F1-299E-42C2-AB67-596C4FC4B02A}" srcOrd="3" destOrd="0" parTransId="{2B0C06F3-45EB-4BE1-B71F-041ACD1FD411}" sibTransId="{CA801B39-6B04-42D2-B4C7-3D1227B0BB02}"/>
    <dgm:cxn modelId="{5C883810-200E-447A-AB9C-B9FB6D0F95F2}" type="presOf" srcId="{0F630A1C-038D-483F-9823-B309946A9FB9}" destId="{40365389-6DAC-4C74-A469-2BB22AF0B259}" srcOrd="0" destOrd="0" presId="urn:microsoft.com/office/officeart/2005/8/layout/vList5"/>
    <dgm:cxn modelId="{3C61C06C-67FA-4B0F-AF5F-908DC94887CE}" type="presOf" srcId="{D794FC47-8B8C-478A-B848-DCD026E707A9}" destId="{FA17FFEE-A17F-4C3D-B76A-2C4A300D7388}" srcOrd="0" destOrd="0" presId="urn:microsoft.com/office/officeart/2005/8/layout/vList5"/>
    <dgm:cxn modelId="{7FB64D4A-AF0A-44AC-BF87-C601A32EBF2C}" type="presOf" srcId="{113EC7F1-299E-42C2-AB67-596C4FC4B02A}" destId="{4B1D3CAC-E349-4D87-A2CE-DB9DADBDF6AD}" srcOrd="0" destOrd="0" presId="urn:microsoft.com/office/officeart/2005/8/layout/vList5"/>
    <dgm:cxn modelId="{478533F8-7DB5-4178-9943-56EA9D9C0932}" type="presOf" srcId="{CE5AD936-8F81-4ACC-893F-E316033EFA3C}" destId="{2DE9FA82-0337-4BE7-9B42-2EEA1BCE4604}" srcOrd="0" destOrd="0" presId="urn:microsoft.com/office/officeart/2005/8/layout/vList5"/>
    <dgm:cxn modelId="{D68EDDC0-6102-478B-A6C7-F62AAF676E8C}" srcId="{7248E291-6165-434C-90A1-6830EF6D4D68}" destId="{0F630A1C-038D-483F-9823-B309946A9FB9}" srcOrd="2" destOrd="0" parTransId="{06338A93-7186-43B4-B559-2FD64B1A1154}" sibTransId="{65021230-E7DC-4829-B32C-D19216A01821}"/>
    <dgm:cxn modelId="{8945D26B-6CC3-4B0D-95CE-E139848EA737}" type="presOf" srcId="{B2FCA592-B7D4-46E9-B3D6-709B397F2CD6}" destId="{4B385B3F-DB1C-42EA-82D8-6E916C6F431E}" srcOrd="0" destOrd="0" presId="urn:microsoft.com/office/officeart/2005/8/layout/vList5"/>
    <dgm:cxn modelId="{21E3FE96-8F61-4747-B393-F0E8E5BEA317}" type="presOf" srcId="{CC1B8D23-04EF-4A7F-B189-2260AE1DEEB5}" destId="{E864EED2-6851-4488-B358-C9B296FE1B0C}" srcOrd="0" destOrd="0" presId="urn:microsoft.com/office/officeart/2005/8/layout/vList5"/>
    <dgm:cxn modelId="{86FCCB76-963C-449F-BC46-5085202CCA4E}" srcId="{0F630A1C-038D-483F-9823-B309946A9FB9}" destId="{CC1B8D23-04EF-4A7F-B189-2260AE1DEEB5}" srcOrd="0" destOrd="0" parTransId="{2C30144B-C2C2-407D-90C1-5522CB0603FC}" sibTransId="{0209B0AC-FD74-47FF-BE8F-027E636020AD}"/>
    <dgm:cxn modelId="{0DC1D158-C15F-440B-A1C6-C66EB9B806DD}" srcId="{CE5AD936-8F81-4ACC-893F-E316033EFA3C}" destId="{B2FCA592-B7D4-46E9-B3D6-709B397F2CD6}" srcOrd="0" destOrd="0" parTransId="{E549EC56-AFD5-4CD2-94FA-F25D2F6B2490}" sibTransId="{F511CF3E-1A6F-4B3D-8678-938748C0F776}"/>
    <dgm:cxn modelId="{7668F7F2-DAD7-4A76-8029-AA3C161D9601}" type="presOf" srcId="{7248E291-6165-434C-90A1-6830EF6D4D68}" destId="{39031C1A-2BFF-4B33-92B5-205C261AE006}" srcOrd="0" destOrd="0" presId="urn:microsoft.com/office/officeart/2005/8/layout/vList5"/>
    <dgm:cxn modelId="{8BD10E53-670B-4824-BD6C-A8A3105D9380}" srcId="{7248E291-6165-434C-90A1-6830EF6D4D68}" destId="{D794FC47-8B8C-478A-B848-DCD026E707A9}" srcOrd="0" destOrd="0" parTransId="{AFDC792B-EF61-42DC-B08F-60FD4F3973D5}" sibTransId="{2DDA6437-8FEB-4B23-A597-C9A5F91EF30F}"/>
    <dgm:cxn modelId="{E502A7DA-8B58-4BC7-A2CA-8240BA5DD354}" srcId="{113EC7F1-299E-42C2-AB67-596C4FC4B02A}" destId="{E353387F-805D-4553-B5D6-61C198276297}" srcOrd="0" destOrd="0" parTransId="{0B5411F3-EA1F-44A3-80CC-45F5C7122533}" sibTransId="{E4C07F10-3C07-4C36-A709-7501CF085061}"/>
    <dgm:cxn modelId="{18C8EA0F-619F-45AA-BCFA-A876A5C709D9}" type="presParOf" srcId="{39031C1A-2BFF-4B33-92B5-205C261AE006}" destId="{EF4D9DED-F4FA-40B6-A9E7-DFB5F3257014}" srcOrd="0" destOrd="0" presId="urn:microsoft.com/office/officeart/2005/8/layout/vList5"/>
    <dgm:cxn modelId="{F5E5D953-1E42-4D5A-BB9E-0332BE58B3DB}" type="presParOf" srcId="{EF4D9DED-F4FA-40B6-A9E7-DFB5F3257014}" destId="{FA17FFEE-A17F-4C3D-B76A-2C4A300D7388}" srcOrd="0" destOrd="0" presId="urn:microsoft.com/office/officeart/2005/8/layout/vList5"/>
    <dgm:cxn modelId="{9B7D1C76-D2FF-491B-BED5-1D715E216226}" type="presParOf" srcId="{EF4D9DED-F4FA-40B6-A9E7-DFB5F3257014}" destId="{45358808-A808-4F42-B062-A084A2543E41}" srcOrd="1" destOrd="0" presId="urn:microsoft.com/office/officeart/2005/8/layout/vList5"/>
    <dgm:cxn modelId="{B4C8167D-1201-4852-A866-10E9064DD0E6}" type="presParOf" srcId="{39031C1A-2BFF-4B33-92B5-205C261AE006}" destId="{C1B54870-3293-453F-ADB9-282C0C98BF92}" srcOrd="1" destOrd="0" presId="urn:microsoft.com/office/officeart/2005/8/layout/vList5"/>
    <dgm:cxn modelId="{5777D618-FA6A-443A-AA91-E57EACB36DF5}" type="presParOf" srcId="{39031C1A-2BFF-4B33-92B5-205C261AE006}" destId="{0798DDF1-7046-41E7-9537-8A00511D6040}" srcOrd="2" destOrd="0" presId="urn:microsoft.com/office/officeart/2005/8/layout/vList5"/>
    <dgm:cxn modelId="{F30099FF-57DD-421E-B2B0-A4C905D10CD5}" type="presParOf" srcId="{0798DDF1-7046-41E7-9537-8A00511D6040}" destId="{2DE9FA82-0337-4BE7-9B42-2EEA1BCE4604}" srcOrd="0" destOrd="0" presId="urn:microsoft.com/office/officeart/2005/8/layout/vList5"/>
    <dgm:cxn modelId="{F09D14D6-5302-42D7-BCAF-D266DA778333}" type="presParOf" srcId="{0798DDF1-7046-41E7-9537-8A00511D6040}" destId="{4B385B3F-DB1C-42EA-82D8-6E916C6F431E}" srcOrd="1" destOrd="0" presId="urn:microsoft.com/office/officeart/2005/8/layout/vList5"/>
    <dgm:cxn modelId="{D3501A29-4AA5-42D1-9087-2BA0A2FC24D6}" type="presParOf" srcId="{39031C1A-2BFF-4B33-92B5-205C261AE006}" destId="{49568CFD-EE31-4026-8896-DB669CD682F3}" srcOrd="3" destOrd="0" presId="urn:microsoft.com/office/officeart/2005/8/layout/vList5"/>
    <dgm:cxn modelId="{B5896682-BF98-4B8B-BC83-A3E33D4336DD}" type="presParOf" srcId="{39031C1A-2BFF-4B33-92B5-205C261AE006}" destId="{DCD64334-F601-4491-99FB-FD6F78807B66}" srcOrd="4" destOrd="0" presId="urn:microsoft.com/office/officeart/2005/8/layout/vList5"/>
    <dgm:cxn modelId="{769D33D5-74DF-473C-BFB5-1D5847B08C9A}" type="presParOf" srcId="{DCD64334-F601-4491-99FB-FD6F78807B66}" destId="{40365389-6DAC-4C74-A469-2BB22AF0B259}" srcOrd="0" destOrd="0" presId="urn:microsoft.com/office/officeart/2005/8/layout/vList5"/>
    <dgm:cxn modelId="{EEA71AF6-F144-4D9D-9036-14F03C66A6A1}" type="presParOf" srcId="{DCD64334-F601-4491-99FB-FD6F78807B66}" destId="{E864EED2-6851-4488-B358-C9B296FE1B0C}" srcOrd="1" destOrd="0" presId="urn:microsoft.com/office/officeart/2005/8/layout/vList5"/>
    <dgm:cxn modelId="{1111ED79-75FD-4ECE-86CF-177B53D1FD74}" type="presParOf" srcId="{39031C1A-2BFF-4B33-92B5-205C261AE006}" destId="{6AD4D230-6ECE-49CB-9F08-A80CD33203E1}" srcOrd="5" destOrd="0" presId="urn:microsoft.com/office/officeart/2005/8/layout/vList5"/>
    <dgm:cxn modelId="{90424934-9D14-49C7-85FF-64C3EC16BE6F}" type="presParOf" srcId="{39031C1A-2BFF-4B33-92B5-205C261AE006}" destId="{079A536A-A109-4E94-90EE-BDD0A9ADB14E}" srcOrd="6" destOrd="0" presId="urn:microsoft.com/office/officeart/2005/8/layout/vList5"/>
    <dgm:cxn modelId="{C539A293-B506-4C71-93EC-52F8108E13B7}" type="presParOf" srcId="{079A536A-A109-4E94-90EE-BDD0A9ADB14E}" destId="{4B1D3CAC-E349-4D87-A2CE-DB9DADBDF6AD}" srcOrd="0" destOrd="0" presId="urn:microsoft.com/office/officeart/2005/8/layout/vList5"/>
    <dgm:cxn modelId="{9B4242BC-57EE-48FB-B8B7-60D17418305D}" type="presParOf" srcId="{079A536A-A109-4E94-90EE-BDD0A9ADB14E}" destId="{1BA027E2-FBD8-4FBB-81CA-DFF94C916D09}"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ECE838-BB0F-422C-86E7-89770BA4636D}" type="doc">
      <dgm:prSet loTypeId="urn:microsoft.com/office/officeart/2005/8/layout/hList1" loCatId="list" qsTypeId="urn:microsoft.com/office/officeart/2005/8/quickstyle/simple1" qsCatId="simple" csTypeId="urn:microsoft.com/office/officeart/2005/8/colors/colorful4" csCatId="colorful"/>
      <dgm:spPr/>
      <dgm:t>
        <a:bodyPr/>
        <a:lstStyle/>
        <a:p>
          <a:endParaRPr lang="tr-TR"/>
        </a:p>
      </dgm:t>
    </dgm:pt>
    <dgm:pt modelId="{B17DA3D1-DB37-444E-8C9E-AA764CC40E48}">
      <dgm:prSet/>
      <dgm:spPr/>
      <dgm:t>
        <a:bodyPr/>
        <a:lstStyle/>
        <a:p>
          <a:pPr rtl="0"/>
          <a:r>
            <a:rPr lang="tr-TR" dirty="0" err="1" smtClean="0">
              <a:latin typeface="Barlow"/>
            </a:rPr>
            <a:t>JSTOR’un</a:t>
          </a:r>
          <a:r>
            <a:rPr lang="tr-TR" dirty="0" smtClean="0">
              <a:latin typeface="Barlow"/>
            </a:rPr>
            <a:t> yapay zeka destekli interaktif araştırma aracı beta versiyonu aktif</a:t>
          </a:r>
          <a:endParaRPr lang="tr-TR" dirty="0">
            <a:latin typeface="Barlow"/>
          </a:endParaRPr>
        </a:p>
      </dgm:t>
    </dgm:pt>
    <dgm:pt modelId="{AA5D5099-5D93-4FE8-94A2-D0083E1FAED6}" type="parTrans" cxnId="{9DBBFA64-527C-43D8-9238-AB2109D06761}">
      <dgm:prSet/>
      <dgm:spPr/>
      <dgm:t>
        <a:bodyPr/>
        <a:lstStyle/>
        <a:p>
          <a:endParaRPr lang="tr-TR">
            <a:latin typeface="Barlow"/>
          </a:endParaRPr>
        </a:p>
      </dgm:t>
    </dgm:pt>
    <dgm:pt modelId="{AF0DE744-B266-4483-ACD5-B29EE011B3D6}" type="sibTrans" cxnId="{9DBBFA64-527C-43D8-9238-AB2109D06761}">
      <dgm:prSet/>
      <dgm:spPr/>
      <dgm:t>
        <a:bodyPr/>
        <a:lstStyle/>
        <a:p>
          <a:endParaRPr lang="tr-TR">
            <a:latin typeface="Barlow"/>
          </a:endParaRPr>
        </a:p>
      </dgm:t>
    </dgm:pt>
    <dgm:pt modelId="{2F8E42AC-ACA3-435C-B3F5-1C90E1E63EC8}">
      <dgm:prSet/>
      <dgm:spPr/>
      <dgm:t>
        <a:bodyPr/>
        <a:lstStyle/>
        <a:p>
          <a:pPr rtl="0"/>
          <a:r>
            <a:rPr lang="tr-TR" smtClean="0">
              <a:latin typeface="Barlow"/>
            </a:rPr>
            <a:t>Görüntülenen bir metinden önemli noktaları ve argümanları ortaya çıkararak ilgili materyalleri daha hızlı belirleme, </a:t>
          </a:r>
          <a:endParaRPr lang="tr-TR">
            <a:latin typeface="Barlow"/>
          </a:endParaRPr>
        </a:p>
      </dgm:t>
    </dgm:pt>
    <dgm:pt modelId="{64DEC4BC-CAD1-46DC-8BF1-63CAD2DC3C82}" type="parTrans" cxnId="{E4A3C4F1-2014-4143-9793-5ACB81488253}">
      <dgm:prSet/>
      <dgm:spPr/>
      <dgm:t>
        <a:bodyPr/>
        <a:lstStyle/>
        <a:p>
          <a:endParaRPr lang="tr-TR">
            <a:latin typeface="Barlow"/>
          </a:endParaRPr>
        </a:p>
      </dgm:t>
    </dgm:pt>
    <dgm:pt modelId="{7A444745-F6D7-4C02-A599-7D6FCF6A71DE}" type="sibTrans" cxnId="{E4A3C4F1-2014-4143-9793-5ACB81488253}">
      <dgm:prSet/>
      <dgm:spPr/>
      <dgm:t>
        <a:bodyPr/>
        <a:lstStyle/>
        <a:p>
          <a:endParaRPr lang="tr-TR">
            <a:latin typeface="Barlow"/>
          </a:endParaRPr>
        </a:p>
      </dgm:t>
    </dgm:pt>
    <dgm:pt modelId="{86F58F18-F981-452A-B6C3-AA303F031245}">
      <dgm:prSet/>
      <dgm:spPr/>
      <dgm:t>
        <a:bodyPr/>
        <a:lstStyle/>
        <a:p>
          <a:pPr rtl="0"/>
          <a:r>
            <a:rPr lang="tr-TR" smtClean="0">
              <a:latin typeface="Barlow"/>
            </a:rPr>
            <a:t>Yeni konular ve metinler keşfetme, </a:t>
          </a:r>
          <a:endParaRPr lang="tr-TR">
            <a:latin typeface="Barlow"/>
          </a:endParaRPr>
        </a:p>
      </dgm:t>
    </dgm:pt>
    <dgm:pt modelId="{865A910E-9399-4279-88C1-171D12B94029}" type="parTrans" cxnId="{71D38B3A-3645-4DAE-9EB9-5BA9AA535D3C}">
      <dgm:prSet/>
      <dgm:spPr/>
      <dgm:t>
        <a:bodyPr/>
        <a:lstStyle/>
        <a:p>
          <a:endParaRPr lang="tr-TR">
            <a:latin typeface="Barlow"/>
          </a:endParaRPr>
        </a:p>
      </dgm:t>
    </dgm:pt>
    <dgm:pt modelId="{C91BE11B-31F8-4E04-B11A-0B07ABCD2C5C}" type="sibTrans" cxnId="{71D38B3A-3645-4DAE-9EB9-5BA9AA535D3C}">
      <dgm:prSet/>
      <dgm:spPr/>
      <dgm:t>
        <a:bodyPr/>
        <a:lstStyle/>
        <a:p>
          <a:endParaRPr lang="tr-TR">
            <a:latin typeface="Barlow"/>
          </a:endParaRPr>
        </a:p>
      </dgm:t>
    </dgm:pt>
    <dgm:pt modelId="{A81DC06C-9F9A-442D-A52C-4C617A67B787}">
      <dgm:prSet/>
      <dgm:spPr/>
      <dgm:t>
        <a:bodyPr/>
        <a:lstStyle/>
        <a:p>
          <a:pPr rtl="0"/>
          <a:r>
            <a:rPr lang="tr-TR" smtClean="0">
              <a:latin typeface="Barlow"/>
            </a:rPr>
            <a:t>Metin hakkında sorular sorarak sohbete katılma Semantik, doğal dil sorgularıyla daha etkili arama yapma</a:t>
          </a:r>
          <a:endParaRPr lang="tr-TR">
            <a:latin typeface="Barlow"/>
          </a:endParaRPr>
        </a:p>
      </dgm:t>
    </dgm:pt>
    <dgm:pt modelId="{CD7896C5-3C3E-438B-8B30-38C2A234FBBE}" type="parTrans" cxnId="{0CEDB3C9-0AEA-42EE-A15A-F0F1B356BF5A}">
      <dgm:prSet/>
      <dgm:spPr/>
      <dgm:t>
        <a:bodyPr/>
        <a:lstStyle/>
        <a:p>
          <a:endParaRPr lang="tr-TR">
            <a:latin typeface="Barlow"/>
          </a:endParaRPr>
        </a:p>
      </dgm:t>
    </dgm:pt>
    <dgm:pt modelId="{A9543320-384B-42D8-A42F-5B0690B97A8C}" type="sibTrans" cxnId="{0CEDB3C9-0AEA-42EE-A15A-F0F1B356BF5A}">
      <dgm:prSet/>
      <dgm:spPr/>
      <dgm:t>
        <a:bodyPr/>
        <a:lstStyle/>
        <a:p>
          <a:endParaRPr lang="tr-TR">
            <a:latin typeface="Barlow"/>
          </a:endParaRPr>
        </a:p>
      </dgm:t>
    </dgm:pt>
    <dgm:pt modelId="{211919B7-575B-4582-ADFA-BF2F4EC50751}" type="pres">
      <dgm:prSet presAssocID="{2DECE838-BB0F-422C-86E7-89770BA4636D}" presName="Name0" presStyleCnt="0">
        <dgm:presLayoutVars>
          <dgm:dir/>
          <dgm:animLvl val="lvl"/>
          <dgm:resizeHandles val="exact"/>
        </dgm:presLayoutVars>
      </dgm:prSet>
      <dgm:spPr/>
      <dgm:t>
        <a:bodyPr/>
        <a:lstStyle/>
        <a:p>
          <a:endParaRPr lang="tr-TR"/>
        </a:p>
      </dgm:t>
    </dgm:pt>
    <dgm:pt modelId="{CB1FA540-E8C6-404F-89AB-699709CC2C4C}" type="pres">
      <dgm:prSet presAssocID="{B17DA3D1-DB37-444E-8C9E-AA764CC40E48}" presName="composite" presStyleCnt="0"/>
      <dgm:spPr/>
    </dgm:pt>
    <dgm:pt modelId="{08A647B5-A4D3-4610-B259-4D9ED65D81FA}" type="pres">
      <dgm:prSet presAssocID="{B17DA3D1-DB37-444E-8C9E-AA764CC40E48}" presName="parTx" presStyleLbl="alignNode1" presStyleIdx="0" presStyleCnt="1">
        <dgm:presLayoutVars>
          <dgm:chMax val="0"/>
          <dgm:chPref val="0"/>
          <dgm:bulletEnabled val="1"/>
        </dgm:presLayoutVars>
      </dgm:prSet>
      <dgm:spPr/>
      <dgm:t>
        <a:bodyPr/>
        <a:lstStyle/>
        <a:p>
          <a:endParaRPr lang="tr-TR"/>
        </a:p>
      </dgm:t>
    </dgm:pt>
    <dgm:pt modelId="{2A329D33-AED2-4366-8FAA-A560A3F73995}" type="pres">
      <dgm:prSet presAssocID="{B17DA3D1-DB37-444E-8C9E-AA764CC40E48}" presName="desTx" presStyleLbl="alignAccFollowNode1" presStyleIdx="0" presStyleCnt="1">
        <dgm:presLayoutVars>
          <dgm:bulletEnabled val="1"/>
        </dgm:presLayoutVars>
      </dgm:prSet>
      <dgm:spPr/>
      <dgm:t>
        <a:bodyPr/>
        <a:lstStyle/>
        <a:p>
          <a:endParaRPr lang="tr-TR"/>
        </a:p>
      </dgm:t>
    </dgm:pt>
  </dgm:ptLst>
  <dgm:cxnLst>
    <dgm:cxn modelId="{B1AE4AA9-639D-4231-BD4E-BB63A77FAC40}" type="presOf" srcId="{2F8E42AC-ACA3-435C-B3F5-1C90E1E63EC8}" destId="{2A329D33-AED2-4366-8FAA-A560A3F73995}" srcOrd="0" destOrd="0" presId="urn:microsoft.com/office/officeart/2005/8/layout/hList1"/>
    <dgm:cxn modelId="{696300F6-580B-462E-BC77-7343371A344C}" type="presOf" srcId="{A81DC06C-9F9A-442D-A52C-4C617A67B787}" destId="{2A329D33-AED2-4366-8FAA-A560A3F73995}" srcOrd="0" destOrd="2" presId="urn:microsoft.com/office/officeart/2005/8/layout/hList1"/>
    <dgm:cxn modelId="{E4A3C4F1-2014-4143-9793-5ACB81488253}" srcId="{B17DA3D1-DB37-444E-8C9E-AA764CC40E48}" destId="{2F8E42AC-ACA3-435C-B3F5-1C90E1E63EC8}" srcOrd="0" destOrd="0" parTransId="{64DEC4BC-CAD1-46DC-8BF1-63CAD2DC3C82}" sibTransId="{7A444745-F6D7-4C02-A599-7D6FCF6A71DE}"/>
    <dgm:cxn modelId="{DDCC1C90-BF74-4A24-A891-9C97C15521F2}" type="presOf" srcId="{86F58F18-F981-452A-B6C3-AA303F031245}" destId="{2A329D33-AED2-4366-8FAA-A560A3F73995}" srcOrd="0" destOrd="1" presId="urn:microsoft.com/office/officeart/2005/8/layout/hList1"/>
    <dgm:cxn modelId="{26F52B4A-78B7-4312-BB6A-2533D47D5852}" type="presOf" srcId="{B17DA3D1-DB37-444E-8C9E-AA764CC40E48}" destId="{08A647B5-A4D3-4610-B259-4D9ED65D81FA}" srcOrd="0" destOrd="0" presId="urn:microsoft.com/office/officeart/2005/8/layout/hList1"/>
    <dgm:cxn modelId="{0CEDB3C9-0AEA-42EE-A15A-F0F1B356BF5A}" srcId="{B17DA3D1-DB37-444E-8C9E-AA764CC40E48}" destId="{A81DC06C-9F9A-442D-A52C-4C617A67B787}" srcOrd="2" destOrd="0" parTransId="{CD7896C5-3C3E-438B-8B30-38C2A234FBBE}" sibTransId="{A9543320-384B-42D8-A42F-5B0690B97A8C}"/>
    <dgm:cxn modelId="{9DBBFA64-527C-43D8-9238-AB2109D06761}" srcId="{2DECE838-BB0F-422C-86E7-89770BA4636D}" destId="{B17DA3D1-DB37-444E-8C9E-AA764CC40E48}" srcOrd="0" destOrd="0" parTransId="{AA5D5099-5D93-4FE8-94A2-D0083E1FAED6}" sibTransId="{AF0DE744-B266-4483-ACD5-B29EE011B3D6}"/>
    <dgm:cxn modelId="{71D38B3A-3645-4DAE-9EB9-5BA9AA535D3C}" srcId="{B17DA3D1-DB37-444E-8C9E-AA764CC40E48}" destId="{86F58F18-F981-452A-B6C3-AA303F031245}" srcOrd="1" destOrd="0" parTransId="{865A910E-9399-4279-88C1-171D12B94029}" sibTransId="{C91BE11B-31F8-4E04-B11A-0B07ABCD2C5C}"/>
    <dgm:cxn modelId="{058BCBDD-921A-47A9-BE1B-26ED82D9DEBB}" type="presOf" srcId="{2DECE838-BB0F-422C-86E7-89770BA4636D}" destId="{211919B7-575B-4582-ADFA-BF2F4EC50751}" srcOrd="0" destOrd="0" presId="urn:microsoft.com/office/officeart/2005/8/layout/hList1"/>
    <dgm:cxn modelId="{1662360A-8163-4C00-9D5C-434B454AA233}" type="presParOf" srcId="{211919B7-575B-4582-ADFA-BF2F4EC50751}" destId="{CB1FA540-E8C6-404F-89AB-699709CC2C4C}" srcOrd="0" destOrd="0" presId="urn:microsoft.com/office/officeart/2005/8/layout/hList1"/>
    <dgm:cxn modelId="{DBDCB5A5-EEC5-490D-B1A0-1D6A078C0E32}" type="presParOf" srcId="{CB1FA540-E8C6-404F-89AB-699709CC2C4C}" destId="{08A647B5-A4D3-4610-B259-4D9ED65D81FA}" srcOrd="0" destOrd="0" presId="urn:microsoft.com/office/officeart/2005/8/layout/hList1"/>
    <dgm:cxn modelId="{47FD534C-CF89-40AC-8E95-B498A98D116A}" type="presParOf" srcId="{CB1FA540-E8C6-404F-89AB-699709CC2C4C}" destId="{2A329D33-AED2-4366-8FAA-A560A3F739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865EAD-F18E-4B65-8D7E-9F1B126178AE}"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tr-TR"/>
        </a:p>
      </dgm:t>
    </dgm:pt>
    <dgm:pt modelId="{5B626357-27A6-42D5-B063-BF32ADF107EB}">
      <dgm:prSet/>
      <dgm:spPr/>
      <dgm:t>
        <a:bodyPr/>
        <a:lstStyle/>
        <a:p>
          <a:pPr rtl="0"/>
          <a:r>
            <a:rPr lang="tr-TR" dirty="0" smtClean="0">
              <a:latin typeface="Barlow" panose="020B0604020202020204" charset="0"/>
              <a:cs typeface="Barlow" panose="020B0604020202020204" charset="0"/>
            </a:rPr>
            <a:t>Tüm bilimsel kaynaklara erişememeleri</a:t>
          </a:r>
          <a:endParaRPr lang="tr-TR" dirty="0">
            <a:latin typeface="Barlow" panose="020B0604020202020204" charset="0"/>
            <a:cs typeface="Barlow" panose="020B0604020202020204" charset="0"/>
          </a:endParaRPr>
        </a:p>
      </dgm:t>
    </dgm:pt>
    <dgm:pt modelId="{0E2044BA-D3E8-4143-9AB9-8C0E902B6E7C}" type="parTrans" cxnId="{8C78EAD8-29ED-469E-8456-499E5B870DEA}">
      <dgm:prSet/>
      <dgm:spPr/>
      <dgm:t>
        <a:bodyPr/>
        <a:lstStyle/>
        <a:p>
          <a:endParaRPr lang="tr-TR">
            <a:latin typeface="Barlow" panose="020B0604020202020204" charset="0"/>
            <a:cs typeface="Barlow" panose="020B0604020202020204" charset="0"/>
          </a:endParaRPr>
        </a:p>
      </dgm:t>
    </dgm:pt>
    <dgm:pt modelId="{BB6BDB69-77F3-49A4-8E4C-97BCA2A1A497}" type="sibTrans" cxnId="{8C78EAD8-29ED-469E-8456-499E5B870DEA}">
      <dgm:prSet/>
      <dgm:spPr/>
      <dgm:t>
        <a:bodyPr/>
        <a:lstStyle/>
        <a:p>
          <a:endParaRPr lang="tr-TR">
            <a:latin typeface="Barlow" panose="020B0604020202020204" charset="0"/>
            <a:cs typeface="Barlow" panose="020B0604020202020204" charset="0"/>
          </a:endParaRPr>
        </a:p>
      </dgm:t>
    </dgm:pt>
    <dgm:pt modelId="{4BC0373A-A809-452E-9233-6745BB6411B2}">
      <dgm:prSet/>
      <dgm:spPr/>
      <dgm:t>
        <a:bodyPr/>
        <a:lstStyle/>
        <a:p>
          <a:pPr rtl="0"/>
          <a:r>
            <a:rPr lang="tr-TR" dirty="0" smtClean="0">
              <a:latin typeface="Barlow" panose="020B0604020202020204" charset="0"/>
              <a:cs typeface="Barlow" panose="020B0604020202020204" charset="0"/>
            </a:rPr>
            <a:t>Sonuçların eleştirel analizini yapamamaları veya yeniliği tanımlayamamaları</a:t>
          </a:r>
          <a:endParaRPr lang="tr-TR" dirty="0">
            <a:latin typeface="Barlow" panose="020B0604020202020204" charset="0"/>
            <a:cs typeface="Barlow" panose="020B0604020202020204" charset="0"/>
          </a:endParaRPr>
        </a:p>
      </dgm:t>
    </dgm:pt>
    <dgm:pt modelId="{642262F0-2B27-45B3-8204-9AB5549DAD00}" type="parTrans" cxnId="{95B8133F-B78B-4FFB-9535-D8767442D65D}">
      <dgm:prSet/>
      <dgm:spPr/>
      <dgm:t>
        <a:bodyPr/>
        <a:lstStyle/>
        <a:p>
          <a:endParaRPr lang="tr-TR">
            <a:latin typeface="Barlow" panose="020B0604020202020204" charset="0"/>
            <a:cs typeface="Barlow" panose="020B0604020202020204" charset="0"/>
          </a:endParaRPr>
        </a:p>
      </dgm:t>
    </dgm:pt>
    <dgm:pt modelId="{985A6381-1D70-4E54-B30C-1B2338163BFD}" type="sibTrans" cxnId="{95B8133F-B78B-4FFB-9535-D8767442D65D}">
      <dgm:prSet/>
      <dgm:spPr/>
      <dgm:t>
        <a:bodyPr/>
        <a:lstStyle/>
        <a:p>
          <a:endParaRPr lang="tr-TR">
            <a:latin typeface="Barlow" panose="020B0604020202020204" charset="0"/>
            <a:cs typeface="Barlow" panose="020B0604020202020204" charset="0"/>
          </a:endParaRPr>
        </a:p>
      </dgm:t>
    </dgm:pt>
    <dgm:pt modelId="{FA11FB7B-79EA-4944-B262-DEEAC4503185}">
      <dgm:prSet/>
      <dgm:spPr/>
      <dgm:t>
        <a:bodyPr/>
        <a:lstStyle/>
        <a:p>
          <a:pPr rtl="0"/>
          <a:r>
            <a:rPr lang="tr-TR" dirty="0" smtClean="0">
              <a:latin typeface="Barlow" panose="020B0604020202020204" charset="0"/>
              <a:cs typeface="Barlow" panose="020B0604020202020204" charset="0"/>
            </a:rPr>
            <a:t>Sorulan soruya göre inceleme sonuçlarının değişmesi</a:t>
          </a:r>
          <a:endParaRPr lang="tr-TR" dirty="0">
            <a:latin typeface="Barlow" panose="020B0604020202020204" charset="0"/>
            <a:cs typeface="Barlow" panose="020B0604020202020204" charset="0"/>
          </a:endParaRPr>
        </a:p>
      </dgm:t>
    </dgm:pt>
    <dgm:pt modelId="{E3C2A702-6915-42E8-B8FB-A863A7BB7D9E}" type="parTrans" cxnId="{A80DCAEC-D41A-43B9-91CC-BA9B5862E348}">
      <dgm:prSet/>
      <dgm:spPr/>
      <dgm:t>
        <a:bodyPr/>
        <a:lstStyle/>
        <a:p>
          <a:endParaRPr lang="tr-TR">
            <a:latin typeface="Barlow" panose="020B0604020202020204" charset="0"/>
            <a:cs typeface="Barlow" panose="020B0604020202020204" charset="0"/>
          </a:endParaRPr>
        </a:p>
      </dgm:t>
    </dgm:pt>
    <dgm:pt modelId="{DC1A8BBA-27DD-4FF4-81A5-D5B358AB273E}" type="sibTrans" cxnId="{A80DCAEC-D41A-43B9-91CC-BA9B5862E348}">
      <dgm:prSet/>
      <dgm:spPr/>
      <dgm:t>
        <a:bodyPr/>
        <a:lstStyle/>
        <a:p>
          <a:endParaRPr lang="tr-TR">
            <a:latin typeface="Barlow" panose="020B0604020202020204" charset="0"/>
            <a:cs typeface="Barlow" panose="020B0604020202020204" charset="0"/>
          </a:endParaRPr>
        </a:p>
      </dgm:t>
    </dgm:pt>
    <dgm:pt modelId="{0605ADE2-DA99-43B5-9122-031E8F950DDA}">
      <dgm:prSet/>
      <dgm:spPr/>
      <dgm:t>
        <a:bodyPr/>
        <a:lstStyle/>
        <a:p>
          <a:pPr rtl="0"/>
          <a:r>
            <a:rPr lang="tr-TR" dirty="0" smtClean="0">
              <a:latin typeface="Barlow" panose="020B0604020202020204" charset="0"/>
              <a:cs typeface="Barlow" panose="020B0604020202020204" charset="0"/>
            </a:rPr>
            <a:t>Referansları doğrulamak veya daha önce yayınlanmış çalışmaların tartışılması/yorumlanması konusunda güvenilir yeni önerilerde bulunmak için yeterli donanıma sahip olmamaları</a:t>
          </a:r>
          <a:endParaRPr lang="tr-TR" dirty="0">
            <a:latin typeface="Barlow" panose="020B0604020202020204" charset="0"/>
            <a:cs typeface="Barlow" panose="020B0604020202020204" charset="0"/>
          </a:endParaRPr>
        </a:p>
      </dgm:t>
    </dgm:pt>
    <dgm:pt modelId="{52AC8CF4-6A16-4BAB-9539-3DEEBF9FFD59}" type="parTrans" cxnId="{CACB5C31-F7B0-4CB7-8930-AEF236528CBD}">
      <dgm:prSet/>
      <dgm:spPr/>
      <dgm:t>
        <a:bodyPr/>
        <a:lstStyle/>
        <a:p>
          <a:endParaRPr lang="tr-TR">
            <a:latin typeface="Barlow" panose="020B0604020202020204" charset="0"/>
            <a:cs typeface="Barlow" panose="020B0604020202020204" charset="0"/>
          </a:endParaRPr>
        </a:p>
      </dgm:t>
    </dgm:pt>
    <dgm:pt modelId="{D9524BA4-EAA0-44FE-9F26-2716DCB0B52E}" type="sibTrans" cxnId="{CACB5C31-F7B0-4CB7-8930-AEF236528CBD}">
      <dgm:prSet/>
      <dgm:spPr/>
      <dgm:t>
        <a:bodyPr/>
        <a:lstStyle/>
        <a:p>
          <a:endParaRPr lang="tr-TR">
            <a:latin typeface="Barlow" panose="020B0604020202020204" charset="0"/>
            <a:cs typeface="Barlow" panose="020B0604020202020204" charset="0"/>
          </a:endParaRPr>
        </a:p>
      </dgm:t>
    </dgm:pt>
    <dgm:pt modelId="{0634C96C-27BB-4D42-AACB-53F61D83043C}">
      <dgm:prSet/>
      <dgm:spPr/>
      <dgm:t>
        <a:bodyPr/>
        <a:lstStyle/>
        <a:p>
          <a:pPr rtl="0"/>
          <a:r>
            <a:rPr lang="tr-TR" dirty="0" smtClean="0">
              <a:latin typeface="Barlow" panose="020B0604020202020204" charset="0"/>
              <a:cs typeface="Barlow" panose="020B0604020202020204" charset="0"/>
            </a:rPr>
            <a:t>Çok az bilimsel temel veya arka plan bilgisi olan yeni icatları tanıyamamaları</a:t>
          </a:r>
          <a:endParaRPr lang="tr-TR" dirty="0">
            <a:latin typeface="Barlow" panose="020B0604020202020204" charset="0"/>
            <a:cs typeface="Barlow" panose="020B0604020202020204" charset="0"/>
          </a:endParaRPr>
        </a:p>
      </dgm:t>
    </dgm:pt>
    <dgm:pt modelId="{95AAD217-F5C5-4FB8-9121-9CFC46C5BA54}" type="parTrans" cxnId="{EAAE51FE-D767-481D-8680-0CDA3A98CAD0}">
      <dgm:prSet/>
      <dgm:spPr/>
      <dgm:t>
        <a:bodyPr/>
        <a:lstStyle/>
        <a:p>
          <a:endParaRPr lang="tr-TR">
            <a:latin typeface="Barlow" panose="020B0604020202020204" charset="0"/>
            <a:cs typeface="Barlow" panose="020B0604020202020204" charset="0"/>
          </a:endParaRPr>
        </a:p>
      </dgm:t>
    </dgm:pt>
    <dgm:pt modelId="{6B666458-DE13-49E7-B9DA-33AE8FD45E55}" type="sibTrans" cxnId="{EAAE51FE-D767-481D-8680-0CDA3A98CAD0}">
      <dgm:prSet/>
      <dgm:spPr/>
      <dgm:t>
        <a:bodyPr/>
        <a:lstStyle/>
        <a:p>
          <a:endParaRPr lang="tr-TR">
            <a:latin typeface="Barlow" panose="020B0604020202020204" charset="0"/>
            <a:cs typeface="Barlow" panose="020B0604020202020204" charset="0"/>
          </a:endParaRPr>
        </a:p>
      </dgm:t>
    </dgm:pt>
    <dgm:pt modelId="{B23B048B-46CB-478B-849E-1F2D578411EB}">
      <dgm:prSet/>
      <dgm:spPr/>
      <dgm:t>
        <a:bodyPr/>
        <a:lstStyle/>
        <a:p>
          <a:pPr rtl="0"/>
          <a:r>
            <a:rPr lang="tr-TR" dirty="0" smtClean="0">
              <a:latin typeface="Barlow" panose="020B0604020202020204" charset="0"/>
              <a:cs typeface="Barlow" panose="020B0604020202020204" charset="0"/>
            </a:rPr>
            <a:t>En yaygın kalıpları bulmaya çalıştıklarından, yaygın olmayan görüşleri göz ardı etmeleri</a:t>
          </a:r>
          <a:endParaRPr lang="tr-TR" dirty="0">
            <a:latin typeface="Barlow" panose="020B0604020202020204" charset="0"/>
            <a:cs typeface="Barlow" panose="020B0604020202020204" charset="0"/>
          </a:endParaRPr>
        </a:p>
      </dgm:t>
    </dgm:pt>
    <dgm:pt modelId="{AD160E90-1F5E-46D2-B7E8-E5EC8A9DC0E1}" type="parTrans" cxnId="{B1EB6193-7168-4074-9FB5-4242A7A46701}">
      <dgm:prSet/>
      <dgm:spPr/>
      <dgm:t>
        <a:bodyPr/>
        <a:lstStyle/>
        <a:p>
          <a:endParaRPr lang="tr-TR">
            <a:latin typeface="Barlow" panose="020B0604020202020204" charset="0"/>
            <a:cs typeface="Barlow" panose="020B0604020202020204" charset="0"/>
          </a:endParaRPr>
        </a:p>
      </dgm:t>
    </dgm:pt>
    <dgm:pt modelId="{DB9B9DD5-2FBD-4799-A5E8-0EA5710DDB78}" type="sibTrans" cxnId="{B1EB6193-7168-4074-9FB5-4242A7A46701}">
      <dgm:prSet/>
      <dgm:spPr/>
      <dgm:t>
        <a:bodyPr/>
        <a:lstStyle/>
        <a:p>
          <a:endParaRPr lang="tr-TR">
            <a:latin typeface="Barlow" panose="020B0604020202020204" charset="0"/>
            <a:cs typeface="Barlow" panose="020B0604020202020204" charset="0"/>
          </a:endParaRPr>
        </a:p>
      </dgm:t>
    </dgm:pt>
    <dgm:pt modelId="{6B9D7726-42B0-4A57-87BF-AA3747BD452E}">
      <dgm:prSet/>
      <dgm:spPr/>
      <dgm:t>
        <a:bodyPr/>
        <a:lstStyle/>
        <a:p>
          <a:pPr rtl="0"/>
          <a:r>
            <a:rPr lang="tr-TR" smtClean="0">
              <a:latin typeface="Barlow" panose="020B0604020202020204" charset="0"/>
              <a:cs typeface="Barlow" panose="020B0604020202020204" charset="0"/>
            </a:rPr>
            <a:t>Mevcut halleriyle bilimsel bir makaleyi veya araştırma önerisini eleştirel olarak değerlendiremezler</a:t>
          </a:r>
          <a:endParaRPr lang="tr-TR">
            <a:latin typeface="Barlow" panose="020B0604020202020204" charset="0"/>
            <a:cs typeface="Barlow" panose="020B0604020202020204" charset="0"/>
          </a:endParaRPr>
        </a:p>
      </dgm:t>
    </dgm:pt>
    <dgm:pt modelId="{D4EA21DD-B6B7-4CFE-BC4B-B37015FA64BA}" type="sibTrans" cxnId="{99EA5F08-37C5-4787-A0E2-E368D806550C}">
      <dgm:prSet/>
      <dgm:spPr/>
      <dgm:t>
        <a:bodyPr/>
        <a:lstStyle/>
        <a:p>
          <a:endParaRPr lang="tr-TR">
            <a:latin typeface="Barlow" panose="020B0604020202020204" charset="0"/>
            <a:cs typeface="Barlow" panose="020B0604020202020204" charset="0"/>
          </a:endParaRPr>
        </a:p>
      </dgm:t>
    </dgm:pt>
    <dgm:pt modelId="{A27F0898-7C10-4D49-BB53-B41F75EC74BF}" type="parTrans" cxnId="{99EA5F08-37C5-4787-A0E2-E368D806550C}">
      <dgm:prSet/>
      <dgm:spPr/>
      <dgm:t>
        <a:bodyPr/>
        <a:lstStyle/>
        <a:p>
          <a:endParaRPr lang="tr-TR">
            <a:latin typeface="Barlow" panose="020B0604020202020204" charset="0"/>
            <a:cs typeface="Barlow" panose="020B0604020202020204" charset="0"/>
          </a:endParaRPr>
        </a:p>
      </dgm:t>
    </dgm:pt>
    <dgm:pt modelId="{EA4271A1-C85E-4072-A53F-080CB95E77FB}" type="pres">
      <dgm:prSet presAssocID="{AA865EAD-F18E-4B65-8D7E-9F1B126178AE}" presName="Name0" presStyleCnt="0">
        <dgm:presLayoutVars>
          <dgm:dir/>
          <dgm:animLvl val="lvl"/>
          <dgm:resizeHandles val="exact"/>
        </dgm:presLayoutVars>
      </dgm:prSet>
      <dgm:spPr/>
      <dgm:t>
        <a:bodyPr/>
        <a:lstStyle/>
        <a:p>
          <a:endParaRPr lang="tr-TR"/>
        </a:p>
      </dgm:t>
    </dgm:pt>
    <dgm:pt modelId="{88DBA455-B855-4885-988D-3CCC7E6A9074}" type="pres">
      <dgm:prSet presAssocID="{6B9D7726-42B0-4A57-87BF-AA3747BD452E}" presName="composite" presStyleCnt="0"/>
      <dgm:spPr/>
      <dgm:t>
        <a:bodyPr/>
        <a:lstStyle/>
        <a:p>
          <a:endParaRPr lang="tr-TR"/>
        </a:p>
      </dgm:t>
    </dgm:pt>
    <dgm:pt modelId="{A38BADDD-C629-4C1F-B020-C7CAA694F882}" type="pres">
      <dgm:prSet presAssocID="{6B9D7726-42B0-4A57-87BF-AA3747BD452E}" presName="parTx" presStyleLbl="alignNode1" presStyleIdx="0" presStyleCnt="1">
        <dgm:presLayoutVars>
          <dgm:chMax val="0"/>
          <dgm:chPref val="0"/>
          <dgm:bulletEnabled val="1"/>
        </dgm:presLayoutVars>
      </dgm:prSet>
      <dgm:spPr/>
      <dgm:t>
        <a:bodyPr/>
        <a:lstStyle/>
        <a:p>
          <a:endParaRPr lang="tr-TR"/>
        </a:p>
      </dgm:t>
    </dgm:pt>
    <dgm:pt modelId="{A29D65E7-F8B2-4DA5-858E-334C4A36D606}" type="pres">
      <dgm:prSet presAssocID="{6B9D7726-42B0-4A57-87BF-AA3747BD452E}" presName="desTx" presStyleLbl="alignAccFollowNode1" presStyleIdx="0" presStyleCnt="1" custLinFactNeighborX="-15393" custLinFactNeighborY="-1364">
        <dgm:presLayoutVars>
          <dgm:bulletEnabled val="1"/>
        </dgm:presLayoutVars>
      </dgm:prSet>
      <dgm:spPr/>
      <dgm:t>
        <a:bodyPr/>
        <a:lstStyle/>
        <a:p>
          <a:endParaRPr lang="tr-TR"/>
        </a:p>
      </dgm:t>
    </dgm:pt>
  </dgm:ptLst>
  <dgm:cxnLst>
    <dgm:cxn modelId="{B1EB6193-7168-4074-9FB5-4242A7A46701}" srcId="{6B9D7726-42B0-4A57-87BF-AA3747BD452E}" destId="{B23B048B-46CB-478B-849E-1F2D578411EB}" srcOrd="3" destOrd="0" parTransId="{AD160E90-1F5E-46D2-B7E8-E5EC8A9DC0E1}" sibTransId="{DB9B9DD5-2FBD-4799-A5E8-0EA5710DDB78}"/>
    <dgm:cxn modelId="{8C78EAD8-29ED-469E-8456-499E5B870DEA}" srcId="{6B9D7726-42B0-4A57-87BF-AA3747BD452E}" destId="{5B626357-27A6-42D5-B063-BF32ADF107EB}" srcOrd="0" destOrd="0" parTransId="{0E2044BA-D3E8-4143-9AB9-8C0E902B6E7C}" sibTransId="{BB6BDB69-77F3-49A4-8E4C-97BCA2A1A497}"/>
    <dgm:cxn modelId="{99EA5F08-37C5-4787-A0E2-E368D806550C}" srcId="{AA865EAD-F18E-4B65-8D7E-9F1B126178AE}" destId="{6B9D7726-42B0-4A57-87BF-AA3747BD452E}" srcOrd="0" destOrd="0" parTransId="{A27F0898-7C10-4D49-BB53-B41F75EC74BF}" sibTransId="{D4EA21DD-B6B7-4CFE-BC4B-B37015FA64BA}"/>
    <dgm:cxn modelId="{CACB5C31-F7B0-4CB7-8930-AEF236528CBD}" srcId="{6B9D7726-42B0-4A57-87BF-AA3747BD452E}" destId="{0605ADE2-DA99-43B5-9122-031E8F950DDA}" srcOrd="4" destOrd="0" parTransId="{52AC8CF4-6A16-4BAB-9539-3DEEBF9FFD59}" sibTransId="{D9524BA4-EAA0-44FE-9F26-2716DCB0B52E}"/>
    <dgm:cxn modelId="{33DB2E95-DE14-427E-808A-DCABC4BDE8A7}" type="presOf" srcId="{AA865EAD-F18E-4B65-8D7E-9F1B126178AE}" destId="{EA4271A1-C85E-4072-A53F-080CB95E77FB}" srcOrd="0" destOrd="0" presId="urn:microsoft.com/office/officeart/2005/8/layout/hList1"/>
    <dgm:cxn modelId="{EAAE51FE-D767-481D-8680-0CDA3A98CAD0}" srcId="{6B9D7726-42B0-4A57-87BF-AA3747BD452E}" destId="{0634C96C-27BB-4D42-AACB-53F61D83043C}" srcOrd="5" destOrd="0" parTransId="{95AAD217-F5C5-4FB8-9121-9CFC46C5BA54}" sibTransId="{6B666458-DE13-49E7-B9DA-33AE8FD45E55}"/>
    <dgm:cxn modelId="{95B8133F-B78B-4FFB-9535-D8767442D65D}" srcId="{6B9D7726-42B0-4A57-87BF-AA3747BD452E}" destId="{4BC0373A-A809-452E-9233-6745BB6411B2}" srcOrd="1" destOrd="0" parTransId="{642262F0-2B27-45B3-8204-9AB5549DAD00}" sibTransId="{985A6381-1D70-4E54-B30C-1B2338163BFD}"/>
    <dgm:cxn modelId="{5CC5A688-6BB0-4520-A8B2-E2451B23F518}" type="presOf" srcId="{0605ADE2-DA99-43B5-9122-031E8F950DDA}" destId="{A29D65E7-F8B2-4DA5-858E-334C4A36D606}" srcOrd="0" destOrd="4" presId="urn:microsoft.com/office/officeart/2005/8/layout/hList1"/>
    <dgm:cxn modelId="{A80DCAEC-D41A-43B9-91CC-BA9B5862E348}" srcId="{6B9D7726-42B0-4A57-87BF-AA3747BD452E}" destId="{FA11FB7B-79EA-4944-B262-DEEAC4503185}" srcOrd="2" destOrd="0" parTransId="{E3C2A702-6915-42E8-B8FB-A863A7BB7D9E}" sibTransId="{DC1A8BBA-27DD-4FF4-81A5-D5B358AB273E}"/>
    <dgm:cxn modelId="{59D274AE-04C2-4156-8FC0-6C8B1B7716DF}" type="presOf" srcId="{B23B048B-46CB-478B-849E-1F2D578411EB}" destId="{A29D65E7-F8B2-4DA5-858E-334C4A36D606}" srcOrd="0" destOrd="3" presId="urn:microsoft.com/office/officeart/2005/8/layout/hList1"/>
    <dgm:cxn modelId="{F7BCB662-F965-4B67-8CFC-55ACA33E279F}" type="presOf" srcId="{6B9D7726-42B0-4A57-87BF-AA3747BD452E}" destId="{A38BADDD-C629-4C1F-B020-C7CAA694F882}" srcOrd="0" destOrd="0" presId="urn:microsoft.com/office/officeart/2005/8/layout/hList1"/>
    <dgm:cxn modelId="{BC4BBA7E-7B65-4279-8BB8-5D6A27BDD71F}" type="presOf" srcId="{FA11FB7B-79EA-4944-B262-DEEAC4503185}" destId="{A29D65E7-F8B2-4DA5-858E-334C4A36D606}" srcOrd="0" destOrd="2" presId="urn:microsoft.com/office/officeart/2005/8/layout/hList1"/>
    <dgm:cxn modelId="{AB906144-6196-4320-ABED-2D1EEDBBC2C6}" type="presOf" srcId="{4BC0373A-A809-452E-9233-6745BB6411B2}" destId="{A29D65E7-F8B2-4DA5-858E-334C4A36D606}" srcOrd="0" destOrd="1" presId="urn:microsoft.com/office/officeart/2005/8/layout/hList1"/>
    <dgm:cxn modelId="{A4DFFE79-3453-416F-8504-BF1B9322381C}" type="presOf" srcId="{0634C96C-27BB-4D42-AACB-53F61D83043C}" destId="{A29D65E7-F8B2-4DA5-858E-334C4A36D606}" srcOrd="0" destOrd="5" presId="urn:microsoft.com/office/officeart/2005/8/layout/hList1"/>
    <dgm:cxn modelId="{68DE3778-84EF-4632-B253-04192FD60AB8}" type="presOf" srcId="{5B626357-27A6-42D5-B063-BF32ADF107EB}" destId="{A29D65E7-F8B2-4DA5-858E-334C4A36D606}" srcOrd="0" destOrd="0" presId="urn:microsoft.com/office/officeart/2005/8/layout/hList1"/>
    <dgm:cxn modelId="{0E7A47D2-CDD6-480C-BDDD-CA58BEB76367}" type="presParOf" srcId="{EA4271A1-C85E-4072-A53F-080CB95E77FB}" destId="{88DBA455-B855-4885-988D-3CCC7E6A9074}" srcOrd="0" destOrd="0" presId="urn:microsoft.com/office/officeart/2005/8/layout/hList1"/>
    <dgm:cxn modelId="{B0D1040D-B297-4C9C-A7E2-C80E26FB5739}" type="presParOf" srcId="{88DBA455-B855-4885-988D-3CCC7E6A9074}" destId="{A38BADDD-C629-4C1F-B020-C7CAA694F882}" srcOrd="0" destOrd="0" presId="urn:microsoft.com/office/officeart/2005/8/layout/hList1"/>
    <dgm:cxn modelId="{A98ED514-F0A2-4EC8-9695-ADAF52D9AC60}" type="presParOf" srcId="{88DBA455-B855-4885-988D-3CCC7E6A9074}" destId="{A29D65E7-F8B2-4DA5-858E-334C4A36D60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37BC65-B949-4563-BDF8-D20DC4F9E543}"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tr-TR"/>
        </a:p>
      </dgm:t>
    </dgm:pt>
    <dgm:pt modelId="{1DE3676C-372B-4DB1-81ED-AE96D0D31C88}">
      <dgm:prSet custT="1"/>
      <dgm:spPr/>
      <dgm:t>
        <a:bodyPr/>
        <a:lstStyle/>
        <a:p>
          <a:pPr algn="ctr" rtl="0"/>
          <a:r>
            <a:rPr lang="tr-TR" sz="2400" smtClean="0">
              <a:latin typeface="Barlow" panose="020B0604020202020204" charset="0"/>
              <a:cs typeface="Barlow" panose="020B0604020202020204" charset="0"/>
              <a:hlinkClick xmlns:r="http://schemas.openxmlformats.org/officeDocument/2006/relationships" r:id="rId1"/>
            </a:rPr>
            <a:t>https://libguides.iyte.edu.tr/artificial_intelligence</a:t>
          </a:r>
          <a:r>
            <a:rPr lang="tr-TR" sz="2400" smtClean="0">
              <a:latin typeface="Barlow" panose="020B0604020202020204" charset="0"/>
              <a:cs typeface="Barlow" panose="020B0604020202020204" charset="0"/>
            </a:rPr>
            <a:t> </a:t>
          </a:r>
          <a:endParaRPr lang="tr-TR" sz="2400">
            <a:latin typeface="Barlow" panose="020B0604020202020204" charset="0"/>
            <a:cs typeface="Barlow" panose="020B0604020202020204" charset="0"/>
          </a:endParaRPr>
        </a:p>
      </dgm:t>
    </dgm:pt>
    <dgm:pt modelId="{11068080-D501-490F-8652-991336B173CF}" type="parTrans" cxnId="{9196974C-FC9B-4F58-B75F-A5F1EC78E7D9}">
      <dgm:prSet/>
      <dgm:spPr/>
      <dgm:t>
        <a:bodyPr/>
        <a:lstStyle/>
        <a:p>
          <a:pPr algn="ctr"/>
          <a:endParaRPr lang="tr-TR" sz="2000">
            <a:latin typeface="Barlow" panose="020B0604020202020204" charset="0"/>
            <a:cs typeface="Barlow" panose="020B0604020202020204" charset="0"/>
          </a:endParaRPr>
        </a:p>
      </dgm:t>
    </dgm:pt>
    <dgm:pt modelId="{750A1399-6F2C-46A3-9CE6-AA60E89EFDEA}" type="sibTrans" cxnId="{9196974C-FC9B-4F58-B75F-A5F1EC78E7D9}">
      <dgm:prSet/>
      <dgm:spPr/>
      <dgm:t>
        <a:bodyPr/>
        <a:lstStyle/>
        <a:p>
          <a:pPr algn="ctr"/>
          <a:endParaRPr lang="tr-TR" sz="2000">
            <a:latin typeface="Barlow" panose="020B0604020202020204" charset="0"/>
            <a:cs typeface="Barlow" panose="020B0604020202020204" charset="0"/>
          </a:endParaRPr>
        </a:p>
      </dgm:t>
    </dgm:pt>
    <dgm:pt modelId="{A3EC21BC-5451-42B9-BD65-3DF16279438B}" type="pres">
      <dgm:prSet presAssocID="{7F37BC65-B949-4563-BDF8-D20DC4F9E543}" presName="linear" presStyleCnt="0">
        <dgm:presLayoutVars>
          <dgm:animLvl val="lvl"/>
          <dgm:resizeHandles val="exact"/>
        </dgm:presLayoutVars>
      </dgm:prSet>
      <dgm:spPr/>
      <dgm:t>
        <a:bodyPr/>
        <a:lstStyle/>
        <a:p>
          <a:endParaRPr lang="tr-TR"/>
        </a:p>
      </dgm:t>
    </dgm:pt>
    <dgm:pt modelId="{97391627-5F29-4DD2-AF8C-C80DCA1243D7}" type="pres">
      <dgm:prSet presAssocID="{1DE3676C-372B-4DB1-81ED-AE96D0D31C88}" presName="parentText" presStyleLbl="node1" presStyleIdx="0" presStyleCnt="1" custLinFactNeighborX="-6543" custLinFactNeighborY="10426">
        <dgm:presLayoutVars>
          <dgm:chMax val="0"/>
          <dgm:bulletEnabled val="1"/>
        </dgm:presLayoutVars>
      </dgm:prSet>
      <dgm:spPr/>
      <dgm:t>
        <a:bodyPr/>
        <a:lstStyle/>
        <a:p>
          <a:endParaRPr lang="tr-TR"/>
        </a:p>
      </dgm:t>
    </dgm:pt>
  </dgm:ptLst>
  <dgm:cxnLst>
    <dgm:cxn modelId="{FE8B2CE0-5FDB-4BEA-8F05-05FEC4C3D10B}" type="presOf" srcId="{1DE3676C-372B-4DB1-81ED-AE96D0D31C88}" destId="{97391627-5F29-4DD2-AF8C-C80DCA1243D7}" srcOrd="0" destOrd="0" presId="urn:microsoft.com/office/officeart/2005/8/layout/vList2"/>
    <dgm:cxn modelId="{9196974C-FC9B-4F58-B75F-A5F1EC78E7D9}" srcId="{7F37BC65-B949-4563-BDF8-D20DC4F9E543}" destId="{1DE3676C-372B-4DB1-81ED-AE96D0D31C88}" srcOrd="0" destOrd="0" parTransId="{11068080-D501-490F-8652-991336B173CF}" sibTransId="{750A1399-6F2C-46A3-9CE6-AA60E89EFDEA}"/>
    <dgm:cxn modelId="{9B967B66-4DCD-4F1B-A180-A51D7336B862}" type="presOf" srcId="{7F37BC65-B949-4563-BDF8-D20DC4F9E543}" destId="{A3EC21BC-5451-42B9-BD65-3DF16279438B}" srcOrd="0" destOrd="0" presId="urn:microsoft.com/office/officeart/2005/8/layout/vList2"/>
    <dgm:cxn modelId="{6B9B24A0-1C6E-4FC6-8B8C-2987A173B54A}" type="presParOf" srcId="{A3EC21BC-5451-42B9-BD65-3DF16279438B}" destId="{97391627-5F29-4DD2-AF8C-C80DCA1243D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5E885-8DF0-4E92-978A-8C6F42E0367B}">
      <dsp:nvSpPr>
        <dsp:cNvPr id="0" name=""/>
        <dsp:cNvSpPr/>
      </dsp:nvSpPr>
      <dsp:spPr>
        <a:xfrm>
          <a:off x="0" y="750"/>
          <a:ext cx="9967999" cy="571060"/>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b="1" kern="1200" dirty="0" smtClean="0">
              <a:solidFill>
                <a:srgbClr val="8C62FF"/>
              </a:solidFill>
              <a:latin typeface="Barlow SemiCondensed" panose="020B0604020202020204" charset="-94"/>
            </a:rPr>
            <a:t>Eğitim:</a:t>
          </a:r>
          <a:endParaRPr lang="tr-TR" sz="2400" b="1" kern="1200" dirty="0">
            <a:solidFill>
              <a:srgbClr val="8C62FF"/>
            </a:solidFill>
            <a:latin typeface="Barlow SemiCondensed" panose="020B0604020202020204" charset="-94"/>
          </a:endParaRPr>
        </a:p>
      </dsp:txBody>
      <dsp:txXfrm>
        <a:off x="27877" y="28627"/>
        <a:ext cx="9912245" cy="515306"/>
      </dsp:txXfrm>
    </dsp:sp>
    <dsp:sp modelId="{3AACE404-4213-437F-B171-FC3E1DBF65DE}">
      <dsp:nvSpPr>
        <dsp:cNvPr id="0" name=""/>
        <dsp:cNvSpPr/>
      </dsp:nvSpPr>
      <dsp:spPr>
        <a:xfrm>
          <a:off x="0" y="571811"/>
          <a:ext cx="9967999" cy="597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48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Hacettepe Üniversitesi Bilgi ve Belge Yönetimi (Kütüphanecilik) Bölümü (1986-1990)</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Kocaeli Üniversitesi, İşletme Yönetimi alanında yüksek lisans (2003-2005)</a:t>
          </a:r>
          <a:endParaRPr lang="tr-TR" sz="1800" kern="1200" dirty="0">
            <a:latin typeface="Barlow SemiCondensed" panose="020B0604020202020204" charset="-94"/>
          </a:endParaRPr>
        </a:p>
      </dsp:txBody>
      <dsp:txXfrm>
        <a:off x="0" y="571811"/>
        <a:ext cx="9967999" cy="597955"/>
      </dsp:txXfrm>
    </dsp:sp>
    <dsp:sp modelId="{DBA4CBEA-5F9D-49D3-9B3B-D59A98F6518E}">
      <dsp:nvSpPr>
        <dsp:cNvPr id="0" name=""/>
        <dsp:cNvSpPr/>
      </dsp:nvSpPr>
      <dsp:spPr>
        <a:xfrm>
          <a:off x="0" y="1169766"/>
          <a:ext cx="9967999" cy="571060"/>
        </a:xfrm>
        <a:prstGeom prst="roundRect">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b="1" kern="1200" dirty="0" smtClean="0">
              <a:solidFill>
                <a:srgbClr val="8C62FF"/>
              </a:solidFill>
              <a:latin typeface="Barlow SemiCondensed" panose="020B0604020202020204" charset="-94"/>
            </a:rPr>
            <a:t>İş Deneyimi:</a:t>
          </a:r>
          <a:endParaRPr lang="tr-TR" sz="2400" b="1" kern="1200" dirty="0">
            <a:solidFill>
              <a:srgbClr val="8C62FF"/>
            </a:solidFill>
            <a:latin typeface="Barlow SemiCondensed" panose="020B0604020202020204" charset="-94"/>
          </a:endParaRPr>
        </a:p>
      </dsp:txBody>
      <dsp:txXfrm>
        <a:off x="27877" y="1197643"/>
        <a:ext cx="9912245" cy="515306"/>
      </dsp:txXfrm>
    </dsp:sp>
    <dsp:sp modelId="{CE4528BB-D0B1-4198-A918-6DFF60F2E5C3}">
      <dsp:nvSpPr>
        <dsp:cNvPr id="0" name=""/>
        <dsp:cNvSpPr/>
      </dsp:nvSpPr>
      <dsp:spPr>
        <a:xfrm>
          <a:off x="0" y="1740826"/>
          <a:ext cx="9967999" cy="181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48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Bilkent Üniversitesi (1988 - 1990)</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TÜBİTAK Marmara Araştırma Merkezi (1990-1998)</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Sabancı Üniversitesi (1998-2004)</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TOBB Ekonomi ve Teknoloji Üniversitesi (2004-2005)</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İzmir Yüksek Teknoloji Enstitüsü Kütüphane ve Dokümantasyon Daire Başkanı (2005 –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Teknopark İzmir bünyesinde yer alan </a:t>
          </a:r>
          <a:r>
            <a:rPr lang="tr-TR" sz="1800" kern="1200" dirty="0" err="1" smtClean="0">
              <a:latin typeface="Barlow SemiCondensed" panose="020B0604020202020204" charset="-94"/>
            </a:rPr>
            <a:t>ArGe</a:t>
          </a:r>
          <a:r>
            <a:rPr lang="tr-TR" sz="1800" kern="1200" dirty="0" smtClean="0">
              <a:latin typeface="Barlow SemiCondensed" panose="020B0604020202020204" charset="-94"/>
            </a:rPr>
            <a:t> şirketi </a:t>
          </a:r>
          <a:r>
            <a:rPr lang="tr-TR" sz="1800" kern="1200" dirty="0" err="1" smtClean="0">
              <a:latin typeface="Barlow SemiCondensed" panose="020B0604020202020204" charset="-94"/>
            </a:rPr>
            <a:t>Research</a:t>
          </a:r>
          <a:r>
            <a:rPr lang="tr-TR" sz="1800" kern="1200" dirty="0" smtClean="0">
              <a:latin typeface="Barlow SemiCondensed" panose="020B0604020202020204" charset="-94"/>
            </a:rPr>
            <a:t> </a:t>
          </a:r>
          <a:r>
            <a:rPr lang="tr-TR" sz="1800" kern="1200" dirty="0" err="1" smtClean="0">
              <a:latin typeface="Barlow SemiCondensed" panose="020B0604020202020204" charset="-94"/>
            </a:rPr>
            <a:t>Ecosystems</a:t>
          </a:r>
          <a:r>
            <a:rPr lang="tr-TR" sz="1800" kern="1200" dirty="0" smtClean="0">
              <a:latin typeface="Barlow SemiCondensed" panose="020B0604020202020204" charset="-94"/>
            </a:rPr>
            <a:t> kurucu ortağı (2021 – Devam)</a:t>
          </a:r>
          <a:endParaRPr lang="tr-TR" sz="1800" kern="1200" dirty="0">
            <a:latin typeface="Barlow SemiCondensed" panose="020B0604020202020204" charset="-94"/>
          </a:endParaRPr>
        </a:p>
      </dsp:txBody>
      <dsp:txXfrm>
        <a:off x="0" y="1740826"/>
        <a:ext cx="9967999" cy="1814484"/>
      </dsp:txXfrm>
    </dsp:sp>
    <dsp:sp modelId="{A0ED2074-6092-47E0-910B-A2B8D136622F}">
      <dsp:nvSpPr>
        <dsp:cNvPr id="0" name=""/>
        <dsp:cNvSpPr/>
      </dsp:nvSpPr>
      <dsp:spPr>
        <a:xfrm>
          <a:off x="0" y="3532223"/>
          <a:ext cx="9967999" cy="571060"/>
        </a:xfrm>
        <a:prstGeom prst="roundRect">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b="1" kern="1200" dirty="0" smtClean="0">
              <a:solidFill>
                <a:srgbClr val="8C62FF"/>
              </a:solidFill>
              <a:latin typeface="Barlow SemiCondensed" panose="020B0604020202020204" charset="-94"/>
            </a:rPr>
            <a:t>Projeler, Dernek Başkanlıkları, Üyelikler:</a:t>
          </a:r>
          <a:endParaRPr lang="tr-TR" sz="2400" b="1" kern="1200" dirty="0">
            <a:solidFill>
              <a:srgbClr val="8C62FF"/>
            </a:solidFill>
            <a:latin typeface="Barlow SemiCondensed" panose="020B0604020202020204" charset="-94"/>
          </a:endParaRPr>
        </a:p>
      </dsp:txBody>
      <dsp:txXfrm>
        <a:off x="27877" y="3560100"/>
        <a:ext cx="9912245" cy="515306"/>
      </dsp:txXfrm>
    </dsp:sp>
    <dsp:sp modelId="{B2B60177-E59D-465D-8AE8-D95B9256FADD}">
      <dsp:nvSpPr>
        <dsp:cNvPr id="0" name=""/>
        <dsp:cNvSpPr/>
      </dsp:nvSpPr>
      <dsp:spPr>
        <a:xfrm>
          <a:off x="0" y="4126371"/>
          <a:ext cx="9967999" cy="3546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48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AB projeleri DIRNA ve PATTERN Proje ortaklıkları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err="1" smtClean="0">
              <a:latin typeface="Barlow SemiCondensed" panose="020B0604020202020204" charset="-94"/>
            </a:rPr>
            <a:t>OpenAIRE'in</a:t>
          </a:r>
          <a:r>
            <a:rPr lang="tr-TR" sz="1800" kern="1200" dirty="0" smtClean="0">
              <a:latin typeface="Barlow SemiCondensed" panose="020B0604020202020204" charset="-94"/>
            </a:rPr>
            <a:t> Yönetim Kurulu Üyeliği (2021 –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err="1" smtClean="0">
              <a:latin typeface="Barlow SemiCondensed" panose="020B0604020202020204" charset="-94"/>
            </a:rPr>
            <a:t>DataCite</a:t>
          </a:r>
          <a:r>
            <a:rPr lang="tr-TR" sz="1800" kern="1200" dirty="0" smtClean="0">
              <a:latin typeface="Barlow SemiCondensed" panose="020B0604020202020204" charset="-94"/>
            </a:rPr>
            <a:t> Bölgesel Uzmanlar Grubu Üyeliği</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Anadolu Üniversite Kütüphaneleri Konsorsiyumu (ANKOS) Başkanlığı (2008-2012)</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ANKOS - AEKA (Açık Erişim ve Kurumsal Arşivler) Grubu Koordinatörlüğü (2008 -2018)</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TÜBİTAK ULAKBİM Ulusal Açık Bilim Komitesi Üyeliği (2015 -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Yükseköğretim Açık Bilim ve Açık Erişim Çalışma Grubu Üyeliği​​​​ (2018 –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Yükseköğretim Araştırma Verisi ve Açık Veri Alt Çalışma Grubu Koordinatörlüğü (2019 –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ANKOS Yapay Zeka Araştırma Grubu (2024- Devam)</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Dünya Açık Erişim Arşivleri Konfederasyonu (COAR), Avrupa Araştırma Bilgi Sistemleri Derneği (</a:t>
          </a:r>
          <a:r>
            <a:rPr lang="tr-TR" sz="1800" kern="1200" dirty="0" err="1" smtClean="0">
              <a:latin typeface="Barlow SemiCondensed" panose="020B0604020202020204" charset="-94"/>
            </a:rPr>
            <a:t>EuroCRIS</a:t>
          </a:r>
          <a:r>
            <a:rPr lang="tr-TR" sz="1800" kern="1200" dirty="0" smtClean="0">
              <a:latin typeface="Barlow SemiCondensed" panose="020B0604020202020204" charset="-94"/>
            </a:rPr>
            <a:t>), Uluslararası Teknik Üniversite Kütüphaneleri Derneği (IATUL), Türk Kütüphaneciler Derneği (TKD), Üniversite ve Araştırma Kütüphanecileri Derneği (ÜNAK) gibi kuruluşlarda aktif üyelik.</a:t>
          </a:r>
          <a:endParaRPr lang="tr-TR" sz="1800" kern="1200" dirty="0">
            <a:latin typeface="Barlow SemiCondensed" panose="020B0604020202020204" charset="-94"/>
          </a:endParaRPr>
        </a:p>
      </dsp:txBody>
      <dsp:txXfrm>
        <a:off x="0" y="4126371"/>
        <a:ext cx="9967999" cy="3546492"/>
      </dsp:txXfrm>
    </dsp:sp>
    <dsp:sp modelId="{A39E4D71-B668-4A83-843C-DDBCF5626863}">
      <dsp:nvSpPr>
        <dsp:cNvPr id="0" name=""/>
        <dsp:cNvSpPr/>
      </dsp:nvSpPr>
      <dsp:spPr>
        <a:xfrm>
          <a:off x="0" y="7672863"/>
          <a:ext cx="9967999" cy="571060"/>
        </a:xfrm>
        <a:prstGeom prst="round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tr-TR" sz="2400" b="1" kern="1200" dirty="0" smtClean="0">
              <a:solidFill>
                <a:srgbClr val="8C62FF"/>
              </a:solidFill>
              <a:latin typeface="Barlow SemiCondensed" panose="020B0604020202020204" charset="-94"/>
            </a:rPr>
            <a:t>Bilimsel Çalışmalar:</a:t>
          </a:r>
          <a:endParaRPr lang="tr-TR" sz="2400" b="1" kern="1200" dirty="0">
            <a:solidFill>
              <a:srgbClr val="8C62FF"/>
            </a:solidFill>
            <a:latin typeface="Barlow SemiCondensed" panose="020B0604020202020204" charset="-94"/>
          </a:endParaRPr>
        </a:p>
      </dsp:txBody>
      <dsp:txXfrm>
        <a:off x="27877" y="7700740"/>
        <a:ext cx="9912245" cy="515306"/>
      </dsp:txXfrm>
    </dsp:sp>
    <dsp:sp modelId="{74C0C638-5E3F-4E74-B442-8D1923A2ADBB}">
      <dsp:nvSpPr>
        <dsp:cNvPr id="0" name=""/>
        <dsp:cNvSpPr/>
      </dsp:nvSpPr>
      <dsp:spPr>
        <a:xfrm>
          <a:off x="0" y="8243924"/>
          <a:ext cx="9967999" cy="90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6484"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Açık Bilim Savunucusu</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Ulusal ve uluslararası alanda birçok yayın (https://gcris.iyte.edu.tr/cris/rp/rp00001) </a:t>
          </a:r>
          <a:endParaRPr lang="tr-TR" sz="1800" kern="1200" dirty="0">
            <a:latin typeface="Barlow SemiCondensed" panose="020B0604020202020204" charset="-94"/>
          </a:endParaRPr>
        </a:p>
        <a:p>
          <a:pPr marL="171450" lvl="1" indent="-171450" algn="l" defTabSz="800100" rtl="0">
            <a:lnSpc>
              <a:spcPct val="90000"/>
            </a:lnSpc>
            <a:spcBef>
              <a:spcPct val="0"/>
            </a:spcBef>
            <a:spcAft>
              <a:spcPct val="20000"/>
            </a:spcAft>
            <a:buChar char="••"/>
          </a:pPr>
          <a:r>
            <a:rPr lang="tr-TR" sz="1800" kern="1200" dirty="0" smtClean="0">
              <a:latin typeface="Barlow SemiCondensed" panose="020B0604020202020204" charset="-94"/>
            </a:rPr>
            <a:t>Kütüphanecilik alanında her türlü bilimsel ve teknolojik gelişmenin yakın takipçisi ve uygulayıcısı.</a:t>
          </a:r>
          <a:endParaRPr lang="tr-TR" sz="1800" kern="1200" dirty="0">
            <a:latin typeface="Barlow SemiCondensed" panose="020B0604020202020204" charset="-94"/>
          </a:endParaRPr>
        </a:p>
      </dsp:txBody>
      <dsp:txXfrm>
        <a:off x="0" y="8243924"/>
        <a:ext cx="9967999" cy="907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3C9B3-47E0-4F9A-A0CC-C32A6C189D78}">
      <dsp:nvSpPr>
        <dsp:cNvPr id="0" name=""/>
        <dsp:cNvSpPr/>
      </dsp:nvSpPr>
      <dsp:spPr>
        <a:xfrm>
          <a:off x="0" y="380999"/>
          <a:ext cx="4953000" cy="198120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tr-TR" sz="2400" kern="1200" dirty="0">
              <a:latin typeface="Barlow Bold" panose="020B0604020202020204" charset="-94"/>
              <a:ea typeface="Roboto" panose="020B0604020202020204" charset="0"/>
              <a:cs typeface="Poppins" panose="020B0604020202020204" charset="0"/>
            </a:rPr>
            <a:t>Tam zamanlı bir çalışanın 10 ayda </a:t>
          </a:r>
          <a:r>
            <a:rPr lang="tr-TR" sz="2300" kern="1200" dirty="0">
              <a:latin typeface="Barlow Bold" panose="020B0604020202020204" charset="-94"/>
              <a:ea typeface="Roboto" panose="020B0604020202020204" charset="0"/>
              <a:cs typeface="Poppins" panose="020B0604020202020204" charset="0"/>
            </a:rPr>
            <a:t>okuyabileceği</a:t>
          </a:r>
          <a:r>
            <a:rPr lang="tr-TR" sz="2400" kern="1200" dirty="0">
              <a:latin typeface="Barlow Bold" panose="020B0604020202020204" charset="-94"/>
              <a:ea typeface="Roboto" panose="020B0604020202020204" charset="0"/>
              <a:cs typeface="Poppins" panose="020B0604020202020204" charset="0"/>
            </a:rPr>
            <a:t> dokümanları yapay zeka dakikalar içerisinde okuyabiliyor.</a:t>
          </a:r>
        </a:p>
      </dsp:txBody>
      <dsp:txXfrm>
        <a:off x="0" y="380999"/>
        <a:ext cx="4457700" cy="1981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58808-A808-4F42-B062-A084A2543E41}">
      <dsp:nvSpPr>
        <dsp:cNvPr id="0" name=""/>
        <dsp:cNvSpPr/>
      </dsp:nvSpPr>
      <dsp:spPr>
        <a:xfrm rot="5400000">
          <a:off x="10985154" y="-4507511"/>
          <a:ext cx="1687394" cy="11133037"/>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rtl="0">
            <a:lnSpc>
              <a:spcPct val="90000"/>
            </a:lnSpc>
            <a:spcBef>
              <a:spcPct val="0"/>
            </a:spcBef>
            <a:spcAft>
              <a:spcPct val="15000"/>
            </a:spcAft>
            <a:buChar char="••"/>
          </a:pPr>
          <a:r>
            <a:rPr lang="en-US" sz="2600" b="0" i="0" kern="1200" dirty="0" smtClean="0">
              <a:latin typeface="Barlow"/>
              <a:cs typeface="Poppins" panose="020B0604020202020204" charset="0"/>
            </a:rPr>
            <a:t>Bot</a:t>
          </a:r>
          <a:r>
            <a:rPr lang="tr-TR" sz="2600" b="0" i="0" kern="1200" dirty="0" smtClean="0">
              <a:latin typeface="Barlow"/>
              <a:cs typeface="Poppins" panose="020B0604020202020204" charset="0"/>
            </a:rPr>
            <a:t>: </a:t>
          </a:r>
          <a:r>
            <a:rPr lang="en-US" sz="2600" b="0" i="0" kern="1200" dirty="0" smtClean="0">
              <a:latin typeface="Barlow"/>
              <a:cs typeface="Poppins" panose="020B0604020202020204" charset="0"/>
            </a:rPr>
            <a:t>The person with the most publications in the Mathematics department is Prof. Dr. </a:t>
          </a:r>
          <a:r>
            <a:rPr lang="en-US" sz="2600" b="0" i="0" kern="1200" dirty="0" err="1" smtClean="0">
              <a:latin typeface="Barlow"/>
              <a:cs typeface="Poppins" panose="020B0604020202020204" charset="0"/>
            </a:rPr>
            <a:t>Tütüncü</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Gözde</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Yazgı</a:t>
          </a:r>
          <a:r>
            <a:rPr lang="en-US" sz="2600" b="0" i="0" kern="1200" dirty="0" smtClean="0">
              <a:latin typeface="Barlow"/>
              <a:cs typeface="Poppins" panose="020B0604020202020204" charset="0"/>
            </a:rPr>
            <a:t>. </a:t>
          </a:r>
          <a:r>
            <a:rPr lang="tr-TR" sz="2600" b="0" i="0" kern="1200" dirty="0" smtClean="0">
              <a:latin typeface="Barlow"/>
              <a:cs typeface="Poppins" panose="020B0604020202020204" charset="0"/>
            </a:rPr>
            <a:t>She</a:t>
          </a:r>
          <a:r>
            <a:rPr lang="en-US" sz="2600" b="0" i="0" kern="1200" dirty="0" smtClean="0">
              <a:latin typeface="Barlow"/>
              <a:cs typeface="Poppins" panose="020B0604020202020204" charset="0"/>
            </a:rPr>
            <a:t> has made 22 publications in total.</a:t>
          </a:r>
          <a:endParaRPr lang="tr-TR" sz="2600" kern="1200" dirty="0">
            <a:latin typeface="Barlow"/>
            <a:cs typeface="Poppins" panose="020B0604020202020204" charset="0"/>
          </a:endParaRPr>
        </a:p>
      </dsp:txBody>
      <dsp:txXfrm rot="-5400000">
        <a:off x="6262333" y="297682"/>
        <a:ext cx="11050665" cy="1522650"/>
      </dsp:txXfrm>
    </dsp:sp>
    <dsp:sp modelId="{FA17FFEE-A17F-4C3D-B76A-2C4A300D7388}">
      <dsp:nvSpPr>
        <dsp:cNvPr id="0" name=""/>
        <dsp:cNvSpPr/>
      </dsp:nvSpPr>
      <dsp:spPr>
        <a:xfrm>
          <a:off x="0" y="4385"/>
          <a:ext cx="6262333" cy="2109243"/>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en-US" sz="2600" b="0" i="0" kern="1200" dirty="0" smtClean="0">
              <a:latin typeface="Barlow"/>
              <a:cs typeface="Poppins" panose="020B0604020202020204" charset="0"/>
            </a:rPr>
            <a:t>User</a:t>
          </a:r>
          <a:r>
            <a:rPr lang="tr-TR" sz="2600" b="0" i="0" kern="1200" dirty="0" smtClean="0">
              <a:latin typeface="Barlow"/>
              <a:cs typeface="Poppins" panose="020B0604020202020204" charset="0"/>
            </a:rPr>
            <a:t>: </a:t>
          </a:r>
          <a:r>
            <a:rPr lang="en-US" sz="2600" b="0" i="0" kern="1200" dirty="0" smtClean="0">
              <a:latin typeface="Barlow"/>
              <a:cs typeface="Poppins" panose="020B0604020202020204" charset="0"/>
            </a:rPr>
            <a:t>Who has the most publications in the Mathematics department?</a:t>
          </a:r>
          <a:endParaRPr lang="tr-TR" sz="2600" kern="1200" dirty="0">
            <a:latin typeface="Barlow"/>
            <a:cs typeface="Poppins" panose="020B0604020202020204" charset="0"/>
          </a:endParaRPr>
        </a:p>
      </dsp:txBody>
      <dsp:txXfrm>
        <a:off x="102965" y="107350"/>
        <a:ext cx="6056403" cy="1903313"/>
      </dsp:txXfrm>
    </dsp:sp>
    <dsp:sp modelId="{4B385B3F-DB1C-42EA-82D8-6E916C6F431E}">
      <dsp:nvSpPr>
        <dsp:cNvPr id="0" name=""/>
        <dsp:cNvSpPr/>
      </dsp:nvSpPr>
      <dsp:spPr>
        <a:xfrm rot="5400000">
          <a:off x="10985154" y="-2292805"/>
          <a:ext cx="1687394" cy="11133037"/>
        </a:xfrm>
        <a:prstGeom prst="round2SameRect">
          <a:avLst/>
        </a:prstGeom>
        <a:solidFill>
          <a:schemeClr val="accent4">
            <a:tint val="40000"/>
            <a:alpha val="90000"/>
            <a:hueOff val="-1315237"/>
            <a:satOff val="7386"/>
            <a:lumOff val="469"/>
            <a:alphaOff val="0"/>
          </a:schemeClr>
        </a:solidFill>
        <a:ln w="25400" cap="flat" cmpd="sng" algn="ctr">
          <a:solidFill>
            <a:schemeClr val="accent4">
              <a:tint val="40000"/>
              <a:alpha val="90000"/>
              <a:hueOff val="-1315237"/>
              <a:satOff val="7386"/>
              <a:lumOff val="4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rtl="0">
            <a:lnSpc>
              <a:spcPct val="90000"/>
            </a:lnSpc>
            <a:spcBef>
              <a:spcPct val="0"/>
            </a:spcBef>
            <a:spcAft>
              <a:spcPct val="15000"/>
            </a:spcAft>
            <a:buChar char="••"/>
          </a:pPr>
          <a:r>
            <a:rPr lang="en-US" sz="2600" b="0" i="0" kern="1200" dirty="0" smtClean="0">
              <a:latin typeface="Barlow"/>
              <a:cs typeface="Poppins" panose="020B0604020202020204" charset="0"/>
            </a:rPr>
            <a:t>Bot</a:t>
          </a:r>
          <a:r>
            <a:rPr lang="tr-TR" sz="2600" b="0" i="0" kern="1200" dirty="0" smtClean="0">
              <a:latin typeface="Barlow"/>
              <a:cs typeface="Poppins" panose="020B0604020202020204" charset="0"/>
            </a:rPr>
            <a:t>: </a:t>
          </a:r>
          <a:r>
            <a:rPr lang="en-US" sz="2600" b="0" i="0" kern="1200" dirty="0" smtClean="0">
              <a:latin typeface="Barlow"/>
              <a:cs typeface="Poppins" panose="020B0604020202020204" charset="0"/>
            </a:rPr>
            <a:t>Prof. Dr. </a:t>
          </a:r>
          <a:r>
            <a:rPr lang="en-US" sz="2600" b="0" i="0" kern="1200" dirty="0" err="1" smtClean="0">
              <a:latin typeface="Barlow"/>
              <a:cs typeface="Poppins" panose="020B0604020202020204" charset="0"/>
            </a:rPr>
            <a:t>İsmihan</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Bayramoğlu</a:t>
          </a:r>
          <a:r>
            <a:rPr lang="en-US" sz="2600" b="0" i="0" kern="1200" dirty="0" smtClean="0">
              <a:latin typeface="Barlow"/>
              <a:cs typeface="Poppins" panose="020B0604020202020204" charset="0"/>
            </a:rPr>
            <a:t> has 75 publications in total.</a:t>
          </a:r>
          <a:endParaRPr lang="tr-TR" sz="2600" kern="1200" dirty="0">
            <a:latin typeface="Barlow"/>
            <a:cs typeface="Poppins" panose="020B0604020202020204" charset="0"/>
          </a:endParaRPr>
        </a:p>
      </dsp:txBody>
      <dsp:txXfrm rot="-5400000">
        <a:off x="6262333" y="2512388"/>
        <a:ext cx="11050665" cy="1522650"/>
      </dsp:txXfrm>
    </dsp:sp>
    <dsp:sp modelId="{2DE9FA82-0337-4BE7-9B42-2EEA1BCE4604}">
      <dsp:nvSpPr>
        <dsp:cNvPr id="0" name=""/>
        <dsp:cNvSpPr/>
      </dsp:nvSpPr>
      <dsp:spPr>
        <a:xfrm>
          <a:off x="0" y="2219091"/>
          <a:ext cx="6262333" cy="2109243"/>
        </a:xfrm>
        <a:prstGeom prst="roundRect">
          <a:avLst/>
        </a:prstGeom>
        <a:solidFill>
          <a:schemeClr val="accent4">
            <a:hueOff val="-1488257"/>
            <a:satOff val="8966"/>
            <a:lumOff val="71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en-US" sz="2600" b="0" i="0" kern="1200" dirty="0" smtClean="0">
              <a:latin typeface="Barlow"/>
              <a:cs typeface="Poppins" panose="020B0604020202020204" charset="0"/>
            </a:rPr>
            <a:t>User</a:t>
          </a:r>
          <a:r>
            <a:rPr lang="tr-TR" sz="2600" b="0" i="0" kern="1200" dirty="0" smtClean="0">
              <a:latin typeface="Barlow"/>
              <a:cs typeface="Poppins" panose="020B0604020202020204" charset="0"/>
            </a:rPr>
            <a:t>: </a:t>
          </a:r>
          <a:r>
            <a:rPr lang="en-US" sz="2600" b="0" i="0" kern="1200" dirty="0" smtClean="0">
              <a:latin typeface="Barlow"/>
              <a:cs typeface="Poppins" panose="020B0604020202020204" charset="0"/>
            </a:rPr>
            <a:t>How many publications does </a:t>
          </a:r>
          <a:r>
            <a:rPr lang="en-US" sz="2600" b="0" i="0" kern="1200" dirty="0" err="1" smtClean="0">
              <a:latin typeface="Barlow"/>
              <a:cs typeface="Poppins" panose="020B0604020202020204" charset="0"/>
            </a:rPr>
            <a:t>İsmihan</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Bayramov</a:t>
          </a:r>
          <a:r>
            <a:rPr lang="en-US" sz="2600" b="0" i="0" kern="1200" dirty="0" smtClean="0">
              <a:latin typeface="Barlow"/>
              <a:cs typeface="Poppins" panose="020B0604020202020204" charset="0"/>
            </a:rPr>
            <a:t> have?</a:t>
          </a:r>
          <a:endParaRPr lang="tr-TR" sz="2600" kern="1200" dirty="0">
            <a:latin typeface="Barlow"/>
            <a:cs typeface="Poppins" panose="020B0604020202020204" charset="0"/>
          </a:endParaRPr>
        </a:p>
      </dsp:txBody>
      <dsp:txXfrm>
        <a:off x="102965" y="2322056"/>
        <a:ext cx="6056403" cy="1903313"/>
      </dsp:txXfrm>
    </dsp:sp>
    <dsp:sp modelId="{E864EED2-6851-4488-B358-C9B296FE1B0C}">
      <dsp:nvSpPr>
        <dsp:cNvPr id="0" name=""/>
        <dsp:cNvSpPr/>
      </dsp:nvSpPr>
      <dsp:spPr>
        <a:xfrm rot="5400000">
          <a:off x="10985154" y="-78099"/>
          <a:ext cx="1687394" cy="11133037"/>
        </a:xfrm>
        <a:prstGeom prst="round2SameRect">
          <a:avLst/>
        </a:prstGeom>
        <a:solidFill>
          <a:schemeClr val="accent4">
            <a:tint val="40000"/>
            <a:alpha val="90000"/>
            <a:hueOff val="-2630473"/>
            <a:satOff val="14771"/>
            <a:lumOff val="939"/>
            <a:alphaOff val="0"/>
          </a:schemeClr>
        </a:solidFill>
        <a:ln w="25400" cap="flat" cmpd="sng" algn="ctr">
          <a:solidFill>
            <a:schemeClr val="accent4">
              <a:tint val="40000"/>
              <a:alpha val="90000"/>
              <a:hueOff val="-2630473"/>
              <a:satOff val="14771"/>
              <a:lumOff val="9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rtl="0">
            <a:lnSpc>
              <a:spcPct val="90000"/>
            </a:lnSpc>
            <a:spcBef>
              <a:spcPct val="0"/>
            </a:spcBef>
            <a:spcAft>
              <a:spcPct val="15000"/>
            </a:spcAft>
            <a:buChar char="••"/>
          </a:pPr>
          <a:r>
            <a:rPr lang="en-US" sz="2600" b="0" i="0" kern="1200" dirty="0" smtClean="0">
              <a:latin typeface="Barlow"/>
              <a:cs typeface="Poppins" panose="020B0604020202020204" charset="0"/>
            </a:rPr>
            <a:t> Bot: The most frequently published, considering the journal articles he published and the total outputs, is Prof. Dr. </a:t>
          </a:r>
          <a:r>
            <a:rPr lang="en-US" sz="2600" b="0" i="0" kern="1200" dirty="0" err="1" smtClean="0">
              <a:latin typeface="Barlow"/>
              <a:cs typeface="Poppins" panose="020B0604020202020204" charset="0"/>
            </a:rPr>
            <a:t>Türker</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İnce</a:t>
          </a:r>
          <a:r>
            <a:rPr lang="en-US" sz="2600" b="0" i="0" kern="1200" dirty="0" smtClean="0">
              <a:latin typeface="Barlow"/>
              <a:cs typeface="Poppins" panose="020B0604020202020204" charset="0"/>
            </a:rPr>
            <a:t>. He has a total of 90 outputs, 85 of which are journal articles in the Electrical and Electronics Engineering department.</a:t>
          </a:r>
          <a:endParaRPr lang="tr-TR" sz="2600" kern="1200" dirty="0">
            <a:latin typeface="Barlow"/>
            <a:cs typeface="Poppins" panose="020B0604020202020204" charset="0"/>
          </a:endParaRPr>
        </a:p>
      </dsp:txBody>
      <dsp:txXfrm rot="-5400000">
        <a:off x="6262333" y="4727094"/>
        <a:ext cx="11050665" cy="1522650"/>
      </dsp:txXfrm>
    </dsp:sp>
    <dsp:sp modelId="{40365389-6DAC-4C74-A469-2BB22AF0B259}">
      <dsp:nvSpPr>
        <dsp:cNvPr id="0" name=""/>
        <dsp:cNvSpPr/>
      </dsp:nvSpPr>
      <dsp:spPr>
        <a:xfrm>
          <a:off x="0" y="4433797"/>
          <a:ext cx="6262333" cy="2109243"/>
        </a:xfrm>
        <a:prstGeom prst="roundRect">
          <a:avLst/>
        </a:prstGeom>
        <a:solidFill>
          <a:schemeClr val="accent4">
            <a:hueOff val="-2976513"/>
            <a:satOff val="17933"/>
            <a:lumOff val="143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en-US" sz="2600" b="0" i="0" kern="1200" dirty="0" smtClean="0">
              <a:latin typeface="Barlow"/>
              <a:cs typeface="Poppins" panose="020B0604020202020204" charset="0"/>
            </a:rPr>
            <a:t>User: Who publishes most frequently?</a:t>
          </a:r>
          <a:endParaRPr lang="tr-TR" sz="2600" kern="1200" dirty="0">
            <a:latin typeface="Barlow"/>
            <a:cs typeface="Poppins" panose="020B0604020202020204" charset="0"/>
          </a:endParaRPr>
        </a:p>
      </dsp:txBody>
      <dsp:txXfrm>
        <a:off x="102965" y="4536762"/>
        <a:ext cx="6056403" cy="1903313"/>
      </dsp:txXfrm>
    </dsp:sp>
    <dsp:sp modelId="{1BA027E2-FBD8-4FBB-81CA-DFF94C916D09}">
      <dsp:nvSpPr>
        <dsp:cNvPr id="0" name=""/>
        <dsp:cNvSpPr/>
      </dsp:nvSpPr>
      <dsp:spPr>
        <a:xfrm rot="5400000">
          <a:off x="10985154" y="2136606"/>
          <a:ext cx="1687394" cy="11133037"/>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tr-TR" sz="2600" b="0" i="0" kern="1200" dirty="0" smtClean="0">
              <a:latin typeface="Barlow"/>
              <a:cs typeface="Poppins" panose="020B0604020202020204" charset="0"/>
            </a:rPr>
            <a:t>Bot: When we compare the Scopus citations of Ismihan Bayramoglu and Gozde Yazgi Tutuncu in 2023, we see that Gozde Yazgi Tutuncu received more Scopus citations. While Ismihan Bayramoglu received 916 Scopus citations, Gozde Yazgi Tutuncu received 240 Scopus citations.</a:t>
          </a:r>
          <a:endParaRPr lang="tr-TR" sz="2600" kern="1200" dirty="0">
            <a:latin typeface="Barlow"/>
            <a:cs typeface="Poppins" panose="020B0604020202020204" charset="0"/>
          </a:endParaRPr>
        </a:p>
      </dsp:txBody>
      <dsp:txXfrm rot="-5400000">
        <a:off x="6262333" y="6941799"/>
        <a:ext cx="11050665" cy="1522650"/>
      </dsp:txXfrm>
    </dsp:sp>
    <dsp:sp modelId="{4B1D3CAC-E349-4D87-A2CE-DB9DADBDF6AD}">
      <dsp:nvSpPr>
        <dsp:cNvPr id="0" name=""/>
        <dsp:cNvSpPr/>
      </dsp:nvSpPr>
      <dsp:spPr>
        <a:xfrm>
          <a:off x="0" y="6648502"/>
          <a:ext cx="6262333" cy="2109243"/>
        </a:xfrm>
        <a:prstGeom prst="roundRect">
          <a:avLst/>
        </a:prstGeom>
        <a:solidFill>
          <a:schemeClr val="accent4">
            <a:hueOff val="-4464770"/>
            <a:satOff val="26899"/>
            <a:lumOff val="21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0">
            <a:lnSpc>
              <a:spcPct val="90000"/>
            </a:lnSpc>
            <a:spcBef>
              <a:spcPct val="0"/>
            </a:spcBef>
            <a:spcAft>
              <a:spcPct val="35000"/>
            </a:spcAft>
          </a:pPr>
          <a:r>
            <a:rPr lang="tr-TR" sz="2600" b="0" i="0" kern="1200" dirty="0" smtClean="0">
              <a:latin typeface="Barlow"/>
              <a:cs typeface="Poppins" panose="020B0604020202020204" charset="0"/>
            </a:rPr>
            <a:t>User: </a:t>
          </a:r>
          <a:r>
            <a:rPr lang="en-US" sz="2600" b="0" i="0" kern="1200" dirty="0" smtClean="0">
              <a:latin typeface="Barlow"/>
              <a:cs typeface="Poppins" panose="020B0604020202020204" charset="0"/>
            </a:rPr>
            <a:t>Who received more Scopus citations in 2023, </a:t>
          </a:r>
          <a:r>
            <a:rPr lang="en-US" sz="2600" b="0" i="0" kern="1200" dirty="0" err="1" smtClean="0">
              <a:latin typeface="Barlow"/>
              <a:cs typeface="Poppins" panose="020B0604020202020204" charset="0"/>
            </a:rPr>
            <a:t>Ismihan</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Bayramoglu</a:t>
          </a:r>
          <a:r>
            <a:rPr lang="en-US" sz="2600" b="0" i="0" kern="1200" dirty="0" smtClean="0">
              <a:latin typeface="Barlow"/>
              <a:cs typeface="Poppins" panose="020B0604020202020204" charset="0"/>
            </a:rPr>
            <a:t> or </a:t>
          </a:r>
          <a:r>
            <a:rPr lang="en-US" sz="2600" b="0" i="0" kern="1200" dirty="0" err="1" smtClean="0">
              <a:latin typeface="Barlow"/>
              <a:cs typeface="Poppins" panose="020B0604020202020204" charset="0"/>
            </a:rPr>
            <a:t>Gozde</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Yazgi</a:t>
          </a:r>
          <a:r>
            <a:rPr lang="en-US" sz="2600" b="0" i="0" kern="1200" dirty="0" smtClean="0">
              <a:latin typeface="Barlow"/>
              <a:cs typeface="Poppins" panose="020B0604020202020204" charset="0"/>
            </a:rPr>
            <a:t> </a:t>
          </a:r>
          <a:r>
            <a:rPr lang="en-US" sz="2600" b="0" i="0" kern="1200" dirty="0" err="1" smtClean="0">
              <a:latin typeface="Barlow"/>
              <a:cs typeface="Poppins" panose="020B0604020202020204" charset="0"/>
            </a:rPr>
            <a:t>Tutuncu</a:t>
          </a:r>
          <a:r>
            <a:rPr lang="en-US" sz="2600" b="0" i="0" kern="1200" dirty="0" smtClean="0">
              <a:latin typeface="Barlow"/>
              <a:cs typeface="Poppins" panose="020B0604020202020204" charset="0"/>
            </a:rPr>
            <a:t>?</a:t>
          </a:r>
          <a:endParaRPr lang="tr-TR" sz="2600" kern="1200" dirty="0">
            <a:latin typeface="Barlow"/>
            <a:cs typeface="Poppins" panose="020B0604020202020204" charset="0"/>
          </a:endParaRPr>
        </a:p>
      </dsp:txBody>
      <dsp:txXfrm>
        <a:off x="102965" y="6751467"/>
        <a:ext cx="6056403" cy="1903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647B5-A4D3-4610-B259-4D9ED65D81FA}">
      <dsp:nvSpPr>
        <dsp:cNvPr id="0" name=""/>
        <dsp:cNvSpPr/>
      </dsp:nvSpPr>
      <dsp:spPr>
        <a:xfrm>
          <a:off x="0" y="2245"/>
          <a:ext cx="9144000" cy="1204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lvl="0" algn="ctr" defTabSz="1466850" rtl="0">
            <a:lnSpc>
              <a:spcPct val="90000"/>
            </a:lnSpc>
            <a:spcBef>
              <a:spcPct val="0"/>
            </a:spcBef>
            <a:spcAft>
              <a:spcPct val="35000"/>
            </a:spcAft>
          </a:pPr>
          <a:r>
            <a:rPr lang="tr-TR" sz="3300" kern="1200" dirty="0" err="1" smtClean="0">
              <a:latin typeface="Barlow"/>
            </a:rPr>
            <a:t>JSTOR’un</a:t>
          </a:r>
          <a:r>
            <a:rPr lang="tr-TR" sz="3300" kern="1200" dirty="0" smtClean="0">
              <a:latin typeface="Barlow"/>
            </a:rPr>
            <a:t> yapay zeka destekli interaktif araştırma aracı beta versiyonu aktif</a:t>
          </a:r>
          <a:endParaRPr lang="tr-TR" sz="3300" kern="1200" dirty="0">
            <a:latin typeface="Barlow"/>
          </a:endParaRPr>
        </a:p>
      </dsp:txBody>
      <dsp:txXfrm>
        <a:off x="0" y="2245"/>
        <a:ext cx="9144000" cy="1204200"/>
      </dsp:txXfrm>
    </dsp:sp>
    <dsp:sp modelId="{2A329D33-AED2-4366-8FAA-A560A3F73995}">
      <dsp:nvSpPr>
        <dsp:cNvPr id="0" name=""/>
        <dsp:cNvSpPr/>
      </dsp:nvSpPr>
      <dsp:spPr>
        <a:xfrm>
          <a:off x="0" y="1206445"/>
          <a:ext cx="9144000" cy="362340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rtl="0">
            <a:lnSpc>
              <a:spcPct val="90000"/>
            </a:lnSpc>
            <a:spcBef>
              <a:spcPct val="0"/>
            </a:spcBef>
            <a:spcAft>
              <a:spcPct val="15000"/>
            </a:spcAft>
            <a:buChar char="••"/>
          </a:pPr>
          <a:r>
            <a:rPr lang="tr-TR" sz="3300" kern="1200" smtClean="0">
              <a:latin typeface="Barlow"/>
            </a:rPr>
            <a:t>Görüntülenen bir metinden önemli noktaları ve argümanları ortaya çıkararak ilgili materyalleri daha hızlı belirleme, </a:t>
          </a:r>
          <a:endParaRPr lang="tr-TR" sz="3300" kern="1200">
            <a:latin typeface="Barlow"/>
          </a:endParaRPr>
        </a:p>
        <a:p>
          <a:pPr marL="285750" lvl="1" indent="-285750" algn="l" defTabSz="1466850" rtl="0">
            <a:lnSpc>
              <a:spcPct val="90000"/>
            </a:lnSpc>
            <a:spcBef>
              <a:spcPct val="0"/>
            </a:spcBef>
            <a:spcAft>
              <a:spcPct val="15000"/>
            </a:spcAft>
            <a:buChar char="••"/>
          </a:pPr>
          <a:r>
            <a:rPr lang="tr-TR" sz="3300" kern="1200" smtClean="0">
              <a:latin typeface="Barlow"/>
            </a:rPr>
            <a:t>Yeni konular ve metinler keşfetme, </a:t>
          </a:r>
          <a:endParaRPr lang="tr-TR" sz="3300" kern="1200">
            <a:latin typeface="Barlow"/>
          </a:endParaRPr>
        </a:p>
        <a:p>
          <a:pPr marL="285750" lvl="1" indent="-285750" algn="l" defTabSz="1466850" rtl="0">
            <a:lnSpc>
              <a:spcPct val="90000"/>
            </a:lnSpc>
            <a:spcBef>
              <a:spcPct val="0"/>
            </a:spcBef>
            <a:spcAft>
              <a:spcPct val="15000"/>
            </a:spcAft>
            <a:buChar char="••"/>
          </a:pPr>
          <a:r>
            <a:rPr lang="tr-TR" sz="3300" kern="1200" smtClean="0">
              <a:latin typeface="Barlow"/>
            </a:rPr>
            <a:t>Metin hakkında sorular sorarak sohbete katılma Semantik, doğal dil sorgularıyla daha etkili arama yapma</a:t>
          </a:r>
          <a:endParaRPr lang="tr-TR" sz="3300" kern="1200">
            <a:latin typeface="Barlow"/>
          </a:endParaRPr>
        </a:p>
      </dsp:txBody>
      <dsp:txXfrm>
        <a:off x="0" y="1206445"/>
        <a:ext cx="9144000" cy="3623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BADDD-C629-4C1F-B020-C7CAA694F882}">
      <dsp:nvSpPr>
        <dsp:cNvPr id="0" name=""/>
        <dsp:cNvSpPr/>
      </dsp:nvSpPr>
      <dsp:spPr>
        <a:xfrm>
          <a:off x="0" y="70674"/>
          <a:ext cx="9311250" cy="98878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tr-TR" sz="2800" kern="1200" smtClean="0">
              <a:latin typeface="Barlow" panose="020B0604020202020204" charset="0"/>
              <a:cs typeface="Barlow" panose="020B0604020202020204" charset="0"/>
            </a:rPr>
            <a:t>Mevcut halleriyle bilimsel bir makaleyi veya araştırma önerisini eleştirel olarak değerlendiremezler</a:t>
          </a:r>
          <a:endParaRPr lang="tr-TR" sz="2800" kern="1200">
            <a:latin typeface="Barlow" panose="020B0604020202020204" charset="0"/>
            <a:cs typeface="Barlow" panose="020B0604020202020204" charset="0"/>
          </a:endParaRPr>
        </a:p>
      </dsp:txBody>
      <dsp:txXfrm>
        <a:off x="0" y="70674"/>
        <a:ext cx="9311250" cy="988781"/>
      </dsp:txXfrm>
    </dsp:sp>
    <dsp:sp modelId="{A29D65E7-F8B2-4DA5-858E-334C4A36D606}">
      <dsp:nvSpPr>
        <dsp:cNvPr id="0" name=""/>
        <dsp:cNvSpPr/>
      </dsp:nvSpPr>
      <dsp:spPr>
        <a:xfrm>
          <a:off x="0" y="988166"/>
          <a:ext cx="9311250" cy="5226479"/>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Tüm bilimsel kaynaklara erişememeleri</a:t>
          </a:r>
          <a:endParaRPr lang="tr-TR" sz="2800" kern="1200" dirty="0">
            <a:latin typeface="Barlow" panose="020B0604020202020204" charset="0"/>
            <a:cs typeface="Barlow" panose="020B0604020202020204" charset="0"/>
          </a:endParaRPr>
        </a:p>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Sonuçların eleştirel analizini yapamamaları veya yeniliği tanımlayamamaları</a:t>
          </a:r>
          <a:endParaRPr lang="tr-TR" sz="2800" kern="1200" dirty="0">
            <a:latin typeface="Barlow" panose="020B0604020202020204" charset="0"/>
            <a:cs typeface="Barlow" panose="020B0604020202020204" charset="0"/>
          </a:endParaRPr>
        </a:p>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Sorulan soruya göre inceleme sonuçlarının değişmesi</a:t>
          </a:r>
          <a:endParaRPr lang="tr-TR" sz="2800" kern="1200" dirty="0">
            <a:latin typeface="Barlow" panose="020B0604020202020204" charset="0"/>
            <a:cs typeface="Barlow" panose="020B0604020202020204" charset="0"/>
          </a:endParaRPr>
        </a:p>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En yaygın kalıpları bulmaya çalıştıklarından, yaygın olmayan görüşleri göz ardı etmeleri</a:t>
          </a:r>
          <a:endParaRPr lang="tr-TR" sz="2800" kern="1200" dirty="0">
            <a:latin typeface="Barlow" panose="020B0604020202020204" charset="0"/>
            <a:cs typeface="Barlow" panose="020B0604020202020204" charset="0"/>
          </a:endParaRPr>
        </a:p>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Referansları doğrulamak veya daha önce yayınlanmış çalışmaların tartışılması/yorumlanması konusunda güvenilir yeni önerilerde bulunmak için yeterli donanıma sahip olmamaları</a:t>
          </a:r>
          <a:endParaRPr lang="tr-TR" sz="2800" kern="1200" dirty="0">
            <a:latin typeface="Barlow" panose="020B0604020202020204" charset="0"/>
            <a:cs typeface="Barlow" panose="020B0604020202020204" charset="0"/>
          </a:endParaRPr>
        </a:p>
        <a:p>
          <a:pPr marL="285750" lvl="1" indent="-285750" algn="l" defTabSz="1244600" rtl="0">
            <a:lnSpc>
              <a:spcPct val="90000"/>
            </a:lnSpc>
            <a:spcBef>
              <a:spcPct val="0"/>
            </a:spcBef>
            <a:spcAft>
              <a:spcPct val="15000"/>
            </a:spcAft>
            <a:buChar char="••"/>
          </a:pPr>
          <a:r>
            <a:rPr lang="tr-TR" sz="2800" kern="1200" dirty="0" smtClean="0">
              <a:latin typeface="Barlow" panose="020B0604020202020204" charset="0"/>
              <a:cs typeface="Barlow" panose="020B0604020202020204" charset="0"/>
            </a:rPr>
            <a:t>Çok az bilimsel temel veya arka plan bilgisi olan yeni icatları tanıyamamaları</a:t>
          </a:r>
          <a:endParaRPr lang="tr-TR" sz="2800" kern="1200" dirty="0">
            <a:latin typeface="Barlow" panose="020B0604020202020204" charset="0"/>
            <a:cs typeface="Barlow" panose="020B0604020202020204" charset="0"/>
          </a:endParaRPr>
        </a:p>
      </dsp:txBody>
      <dsp:txXfrm>
        <a:off x="0" y="988166"/>
        <a:ext cx="9311250" cy="52264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91627-5F29-4DD2-AF8C-C80DCA1243D7}">
      <dsp:nvSpPr>
        <dsp:cNvPr id="0" name=""/>
        <dsp:cNvSpPr/>
      </dsp:nvSpPr>
      <dsp:spPr>
        <a:xfrm>
          <a:off x="0" y="11880"/>
          <a:ext cx="7337114" cy="67392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tr-TR" sz="2400" kern="1200" smtClean="0">
              <a:latin typeface="Barlow" panose="020B0604020202020204" charset="0"/>
              <a:cs typeface="Barlow" panose="020B0604020202020204" charset="0"/>
              <a:hlinkClick xmlns:r="http://schemas.openxmlformats.org/officeDocument/2006/relationships" r:id="rId1"/>
            </a:rPr>
            <a:t>https://libguides.iyte.edu.tr/artificial_intelligence</a:t>
          </a:r>
          <a:r>
            <a:rPr lang="tr-TR" sz="2400" kern="1200" smtClean="0">
              <a:latin typeface="Barlow" panose="020B0604020202020204" charset="0"/>
              <a:cs typeface="Barlow" panose="020B0604020202020204" charset="0"/>
            </a:rPr>
            <a:t> </a:t>
          </a:r>
          <a:endParaRPr lang="tr-TR" sz="2400" kern="1200">
            <a:latin typeface="Barlow" panose="020B0604020202020204" charset="0"/>
            <a:cs typeface="Barlow" panose="020B0604020202020204" charset="0"/>
          </a:endParaRPr>
        </a:p>
      </dsp:txBody>
      <dsp:txXfrm>
        <a:off x="32898" y="44778"/>
        <a:ext cx="7271318"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7A6432-73D9-4C88-9E23-D9E457875051}" type="datetimeFigureOut">
              <a:rPr lang="tr-TR" smtClean="0"/>
              <a:t>7.03.2025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5978B-94F1-4DAF-B8D9-08924D9A209F}" type="slidenum">
              <a:rPr lang="tr-TR" smtClean="0"/>
              <a:t>‹#›</a:t>
            </a:fld>
            <a:endParaRPr lang="tr-TR"/>
          </a:p>
        </p:txBody>
      </p:sp>
    </p:spTree>
    <p:extLst>
      <p:ext uri="{BB962C8B-B14F-4D97-AF65-F5344CB8AC3E}">
        <p14:creationId xmlns:p14="http://schemas.microsoft.com/office/powerpoint/2010/main" val="34931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6.svg"/></Relationships>
</file>

<file path=ppt/slides/_rels/slide11.xml.rels><?xml version="1.0" encoding="UTF-8" standalone="yes"?>
<Relationships xmlns="http://schemas.openxmlformats.org/package/2006/relationships"><Relationship Id="rId7" Type="http://schemas.openxmlformats.org/officeDocument/2006/relationships/hyperlink" Target="https://clarivate.com/news/clarivate-launches-generative-ai-powered-web-of-science-research-assistant/"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6.svg"/></Relationships>
</file>

<file path=ppt/slides/_rels/slide12.xml.rels><?xml version="1.0" encoding="UTF-8" standalone="yes"?>
<Relationships xmlns="http://schemas.openxmlformats.org/package/2006/relationships"><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3.xml"/><Relationship Id="rId7" Type="http://schemas.openxmlformats.org/officeDocument/2006/relationships/diagramLayout" Target="../diagrams/layout3.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46.svg"/><Relationship Id="rId10" Type="http://schemas.microsoft.com/office/2007/relationships/diagramDrawing" Target="../diagrams/drawing3.xml"/><Relationship Id="rId9" Type="http://schemas.openxmlformats.org/officeDocument/2006/relationships/diagramColors" Target="../diagrams/colors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hyperlink" Target="https://scispace.com/"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https://www.youtube.com/watch?v=HAtfVhm5rTU&amp;list=PPSV&amp;t=6s" TargetMode="External"/><Relationship Id="rId4" Type="http://schemas.openxmlformats.org/officeDocument/2006/relationships/hyperlink" Target="https://youtu.be/HAtfVhm5rTU?si=3mr-cAs8_vdI8AUI"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6.png"/><Relationship Id="rId7" Type="http://schemas.openxmlformats.org/officeDocument/2006/relationships/diagramLayout" Target="../diagrams/layout1.xm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hyperlink" Target="http://web.iyte.edu.tr/~gultekingurdal/" TargetMode="External"/><Relationship Id="rId5" Type="http://schemas.openxmlformats.org/officeDocument/2006/relationships/image" Target="../media/image13.svg"/><Relationship Id="rId10" Type="http://schemas.microsoft.com/office/2007/relationships/diagramDrawing" Target="../diagrams/drawing1.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35.jpeg"/><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46.sv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8.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46.sv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12.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64.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46.svg"/><Relationship Id="rId5" Type="http://schemas.openxmlformats.org/officeDocument/2006/relationships/image" Target="../media/image78.png"/><Relationship Id="rId10" Type="http://schemas.openxmlformats.org/officeDocument/2006/relationships/image" Target="../media/image18.png"/><Relationship Id="rId4" Type="http://schemas.openxmlformats.org/officeDocument/2006/relationships/image" Target="../media/image77.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jpeg"/><Relationship Id="rId12" Type="http://schemas.openxmlformats.org/officeDocument/2006/relationships/image" Target="../media/image46.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8.pn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1.jpe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46.svg"/><Relationship Id="rId5" Type="http://schemas.openxmlformats.org/officeDocument/2006/relationships/image" Target="../media/image93.png"/><Relationship Id="rId10" Type="http://schemas.openxmlformats.org/officeDocument/2006/relationships/image" Target="../media/image18.png"/><Relationship Id="rId4" Type="http://schemas.openxmlformats.org/officeDocument/2006/relationships/image" Target="../media/image92.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46.svg"/><Relationship Id="rId4" Type="http://schemas.openxmlformats.org/officeDocument/2006/relationships/image" Target="../media/image98.png"/><Relationship Id="rId9"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46.sv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10.png"/><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46.svg"/><Relationship Id="rId3" Type="http://schemas.openxmlformats.org/officeDocument/2006/relationships/image" Target="../media/image112.png"/><Relationship Id="rId7" Type="http://schemas.openxmlformats.org/officeDocument/2006/relationships/image" Target="../media/image115.png"/><Relationship Id="rId12" Type="http://schemas.openxmlformats.org/officeDocument/2006/relationships/image" Target="../media/image18.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117.png"/><Relationship Id="rId4" Type="http://schemas.openxmlformats.org/officeDocument/2006/relationships/image" Target="../media/image113.png"/><Relationship Id="rId9"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hyperlink" Target="https://t24.com.tr/yazarlar/ozancan-ozdemir/yapay-zekadan-arastirmaci-olur-mu,4628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hyperlink" Target="https://www.ntv.com.tr/teknoloji/yapay-zeka-makalelerini-tespit-ediyor-yuzde-94-dogruluk-payi,yzV98y68qU-mIpHtBQAbhQ"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hyperlink" Target="https://www.aa.com.tr/tr/bilim-teknoloji/openai-daha-cok-dusunen-yapay-zeka-modellerini-tanitti/3329388" TargetMode="External"/><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3.svg"/><Relationship Id="rId10" Type="http://schemas.openxmlformats.org/officeDocument/2006/relationships/image" Target="../media/image17.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hyperlink" Target="https://pubs.acs.org/doi/10.1021/acsenergylett.3c02586?fbclid"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hyperlink" Target="https://pubs.acs.org/doi/10.1021/acsenergylett.3c02586?fbclid" TargetMode="External"/><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hyperlink" Target="https://pubs.acs.org/doi/10.1021/acsenergylett.3c02586?fbclid" TargetMode="External"/><Relationship Id="rId5" Type="http://schemas.openxmlformats.org/officeDocument/2006/relationships/image" Target="../media/image135.png"/><Relationship Id="rId4" Type="http://schemas.openxmlformats.org/officeDocument/2006/relationships/image" Target="../media/image134.png"/></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37.jpeg"/><Relationship Id="rId10" Type="http://schemas.openxmlformats.org/officeDocument/2006/relationships/image" Target="../media/image136.jpeg"/><Relationship Id="rId4" Type="http://schemas.openxmlformats.org/officeDocument/2006/relationships/image" Target="../media/image21.png"/><Relationship Id="rId9"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svg"/><Relationship Id="rId7" Type="http://schemas.openxmlformats.org/officeDocument/2006/relationships/hyperlink" Target="mailto:gultekingurdal@iyte.edu.tr"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blog.scopus.com/posts/scopus-roadmap-whats-new-in-2022"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6.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23.jpeg"/><Relationship Id="rId4" Type="http://schemas.openxmlformats.org/officeDocument/2006/relationships/image" Target="../media/image21.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elsevier.com/products/scopus/scopus-ai"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9538" y="-433998"/>
            <a:ext cx="11613055" cy="3430278"/>
            <a:chOff x="0" y="0"/>
            <a:chExt cx="1265161" cy="373705"/>
          </a:xfrm>
        </p:grpSpPr>
        <p:sp>
          <p:nvSpPr>
            <p:cNvPr id="3" name="Freeform 3"/>
            <p:cNvSpPr/>
            <p:nvPr/>
          </p:nvSpPr>
          <p:spPr>
            <a:xfrm>
              <a:off x="21896" y="0"/>
              <a:ext cx="1221369" cy="373705"/>
            </a:xfrm>
            <a:custGeom>
              <a:avLst/>
              <a:gdLst/>
              <a:ahLst/>
              <a:cxnLst/>
              <a:rect l="l" t="t" r="r" b="b"/>
              <a:pathLst>
                <a:path w="1221369" h="373705">
                  <a:moveTo>
                    <a:pt x="982066" y="0"/>
                  </a:moveTo>
                  <a:lnTo>
                    <a:pt x="36103" y="0"/>
                  </a:lnTo>
                  <a:cubicBezTo>
                    <a:pt x="23941" y="0"/>
                    <a:pt x="12679" y="6407"/>
                    <a:pt x="6464" y="16861"/>
                  </a:cubicBezTo>
                  <a:cubicBezTo>
                    <a:pt x="249" y="27314"/>
                    <a:pt x="0" y="40269"/>
                    <a:pt x="5810" y="50954"/>
                  </a:cubicBezTo>
                  <a:lnTo>
                    <a:pt x="153598" y="322751"/>
                  </a:lnTo>
                  <a:cubicBezTo>
                    <a:pt x="170674" y="354155"/>
                    <a:pt x="203557" y="373705"/>
                    <a:pt x="239303" y="373705"/>
                  </a:cubicBezTo>
                  <a:lnTo>
                    <a:pt x="1185266" y="373705"/>
                  </a:lnTo>
                  <a:cubicBezTo>
                    <a:pt x="1197428" y="373705"/>
                    <a:pt x="1208690" y="367298"/>
                    <a:pt x="1214905" y="356844"/>
                  </a:cubicBezTo>
                  <a:cubicBezTo>
                    <a:pt x="1221120" y="346390"/>
                    <a:pt x="1221369" y="333435"/>
                    <a:pt x="1215559" y="322751"/>
                  </a:cubicBezTo>
                  <a:lnTo>
                    <a:pt x="1067771" y="50954"/>
                  </a:lnTo>
                  <a:cubicBezTo>
                    <a:pt x="1050695" y="19550"/>
                    <a:pt x="1017812" y="0"/>
                    <a:pt x="982066" y="0"/>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01600" y="-38100"/>
              <a:ext cx="1061961" cy="41180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818804" y="573281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2794250" y="8062436"/>
            <a:ext cx="6879828" cy="5912352"/>
            <a:chOff x="0" y="0"/>
            <a:chExt cx="812800" cy="698500"/>
          </a:xfrm>
        </p:grpSpPr>
        <p:sp>
          <p:nvSpPr>
            <p:cNvPr id="7" name="Freeform 7"/>
            <p:cNvSpPr/>
            <p:nvPr/>
          </p:nvSpPr>
          <p:spPr>
            <a:xfrm>
              <a:off x="6267" y="0"/>
              <a:ext cx="800267" cy="698500"/>
            </a:xfrm>
            <a:custGeom>
              <a:avLst/>
              <a:gdLst/>
              <a:ahLst/>
              <a:cxnLst/>
              <a:rect l="l" t="t" r="r" b="b"/>
              <a:pathLst>
                <a:path w="800267" h="698500">
                  <a:moveTo>
                    <a:pt x="790122" y="377457"/>
                  </a:moveTo>
                  <a:lnTo>
                    <a:pt x="619744" y="670293"/>
                  </a:lnTo>
                  <a:cubicBezTo>
                    <a:pt x="609584" y="687757"/>
                    <a:pt x="590903" y="698500"/>
                    <a:pt x="570699" y="698500"/>
                  </a:cubicBezTo>
                  <a:lnTo>
                    <a:pt x="229567" y="698500"/>
                  </a:lnTo>
                  <a:cubicBezTo>
                    <a:pt x="209363" y="698500"/>
                    <a:pt x="190682" y="687757"/>
                    <a:pt x="180522" y="670293"/>
                  </a:cubicBezTo>
                  <a:lnTo>
                    <a:pt x="10144" y="377457"/>
                  </a:lnTo>
                  <a:cubicBezTo>
                    <a:pt x="0" y="360021"/>
                    <a:pt x="0" y="338479"/>
                    <a:pt x="10144" y="321043"/>
                  </a:cubicBezTo>
                  <a:lnTo>
                    <a:pt x="180522" y="28207"/>
                  </a:lnTo>
                  <a:cubicBezTo>
                    <a:pt x="190682" y="10743"/>
                    <a:pt x="209363" y="0"/>
                    <a:pt x="229567" y="0"/>
                  </a:cubicBezTo>
                  <a:lnTo>
                    <a:pt x="570699" y="0"/>
                  </a:lnTo>
                  <a:cubicBezTo>
                    <a:pt x="590903" y="0"/>
                    <a:pt x="609584" y="10743"/>
                    <a:pt x="619744" y="28207"/>
                  </a:cubicBezTo>
                  <a:lnTo>
                    <a:pt x="790122" y="321043"/>
                  </a:lnTo>
                  <a:cubicBezTo>
                    <a:pt x="800266" y="338479"/>
                    <a:pt x="800266" y="360021"/>
                    <a:pt x="790122" y="377457"/>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058834" y="1542793"/>
            <a:ext cx="7842567" cy="7126933"/>
          </a:xfrm>
          <a:custGeom>
            <a:avLst/>
            <a:gdLst/>
            <a:ahLst/>
            <a:cxnLst/>
            <a:rect l="l" t="t" r="r" b="b"/>
            <a:pathLst>
              <a:path w="7842567" h="7126933">
                <a:moveTo>
                  <a:pt x="0" y="0"/>
                </a:moveTo>
                <a:lnTo>
                  <a:pt x="7842567" y="0"/>
                </a:lnTo>
                <a:lnTo>
                  <a:pt x="7842567" y="7126933"/>
                </a:lnTo>
                <a:lnTo>
                  <a:pt x="0" y="7126933"/>
                </a:lnTo>
                <a:lnTo>
                  <a:pt x="0" y="0"/>
                </a:lnTo>
                <a:close/>
              </a:path>
            </a:pathLst>
          </a:custGeom>
          <a:blipFill>
            <a:blip r:embed="rId4"/>
            <a:stretch>
              <a:fillRect/>
            </a:stretch>
          </a:blipFill>
        </p:spPr>
      </p:sp>
      <p:grpSp>
        <p:nvGrpSpPr>
          <p:cNvPr id="10" name="Group 10"/>
          <p:cNvGrpSpPr/>
          <p:nvPr/>
        </p:nvGrpSpPr>
        <p:grpSpPr>
          <a:xfrm>
            <a:off x="9765011" y="2150084"/>
            <a:ext cx="6879828" cy="5912352"/>
            <a:chOff x="0" y="0"/>
            <a:chExt cx="812800" cy="698500"/>
          </a:xfrm>
        </p:grpSpPr>
        <p:sp>
          <p:nvSpPr>
            <p:cNvPr id="11" name="Freeform 11"/>
            <p:cNvSpPr/>
            <p:nvPr/>
          </p:nvSpPr>
          <p:spPr>
            <a:xfrm>
              <a:off x="6267" y="0"/>
              <a:ext cx="800267" cy="698500"/>
            </a:xfrm>
            <a:custGeom>
              <a:avLst/>
              <a:gdLst/>
              <a:ahLst/>
              <a:cxnLst/>
              <a:rect l="l" t="t" r="r" b="b"/>
              <a:pathLst>
                <a:path w="800267" h="698500">
                  <a:moveTo>
                    <a:pt x="790122" y="377457"/>
                  </a:moveTo>
                  <a:lnTo>
                    <a:pt x="619744" y="670293"/>
                  </a:lnTo>
                  <a:cubicBezTo>
                    <a:pt x="609584" y="687757"/>
                    <a:pt x="590903" y="698500"/>
                    <a:pt x="570699" y="698500"/>
                  </a:cubicBezTo>
                  <a:lnTo>
                    <a:pt x="229567" y="698500"/>
                  </a:lnTo>
                  <a:cubicBezTo>
                    <a:pt x="209363" y="698500"/>
                    <a:pt x="190682" y="687757"/>
                    <a:pt x="180522" y="670293"/>
                  </a:cubicBezTo>
                  <a:lnTo>
                    <a:pt x="10144" y="377457"/>
                  </a:lnTo>
                  <a:cubicBezTo>
                    <a:pt x="0" y="360021"/>
                    <a:pt x="0" y="338479"/>
                    <a:pt x="10144" y="321043"/>
                  </a:cubicBezTo>
                  <a:lnTo>
                    <a:pt x="180522" y="28207"/>
                  </a:lnTo>
                  <a:cubicBezTo>
                    <a:pt x="190682" y="10743"/>
                    <a:pt x="209363" y="0"/>
                    <a:pt x="229567" y="0"/>
                  </a:cubicBezTo>
                  <a:lnTo>
                    <a:pt x="570699" y="0"/>
                  </a:lnTo>
                  <a:cubicBezTo>
                    <a:pt x="590903" y="0"/>
                    <a:pt x="609584" y="10743"/>
                    <a:pt x="619744" y="28207"/>
                  </a:cubicBezTo>
                  <a:lnTo>
                    <a:pt x="790122" y="321043"/>
                  </a:lnTo>
                  <a:cubicBezTo>
                    <a:pt x="800266" y="338479"/>
                    <a:pt x="800266" y="360021"/>
                    <a:pt x="790122" y="377457"/>
                  </a:cubicBezTo>
                  <a:close/>
                </a:path>
              </a:pathLst>
            </a:custGeom>
            <a:gradFill rotWithShape="1">
              <a:gsLst>
                <a:gs pos="0">
                  <a:srgbClr val="8C52FF">
                    <a:alpha val="100000"/>
                  </a:srgbClr>
                </a:gs>
                <a:gs pos="100000">
                  <a:srgbClr val="5CE1E6">
                    <a:alpha val="100000"/>
                  </a:srgbClr>
                </a:gs>
              </a:gsLst>
              <a:lin ang="0"/>
            </a:gradFill>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2101767" y="2939266"/>
            <a:ext cx="8264793" cy="4333987"/>
            <a:chOff x="0" y="0"/>
            <a:chExt cx="1100372" cy="577026"/>
          </a:xfrm>
        </p:grpSpPr>
        <p:sp>
          <p:nvSpPr>
            <p:cNvPr id="14" name="Freeform 14"/>
            <p:cNvSpPr/>
            <p:nvPr/>
          </p:nvSpPr>
          <p:spPr>
            <a:xfrm>
              <a:off x="6261" y="0"/>
              <a:ext cx="1087850" cy="577026"/>
            </a:xfrm>
            <a:custGeom>
              <a:avLst/>
              <a:gdLst/>
              <a:ahLst/>
              <a:cxnLst/>
              <a:rect l="l" t="t" r="r" b="b"/>
              <a:pathLst>
                <a:path w="1087850" h="577026">
                  <a:moveTo>
                    <a:pt x="1078469" y="310723"/>
                  </a:moveTo>
                  <a:lnTo>
                    <a:pt x="906553" y="554816"/>
                  </a:lnTo>
                  <a:cubicBezTo>
                    <a:pt x="896746" y="568741"/>
                    <a:pt x="880778" y="577026"/>
                    <a:pt x="863746" y="577026"/>
                  </a:cubicBezTo>
                  <a:lnTo>
                    <a:pt x="224104" y="577026"/>
                  </a:lnTo>
                  <a:cubicBezTo>
                    <a:pt x="207072" y="577026"/>
                    <a:pt x="191104" y="568741"/>
                    <a:pt x="181297" y="554816"/>
                  </a:cubicBezTo>
                  <a:lnTo>
                    <a:pt x="9381" y="310723"/>
                  </a:lnTo>
                  <a:cubicBezTo>
                    <a:pt x="0" y="297402"/>
                    <a:pt x="0" y="279624"/>
                    <a:pt x="9381" y="266303"/>
                  </a:cubicBezTo>
                  <a:lnTo>
                    <a:pt x="181297" y="22210"/>
                  </a:lnTo>
                  <a:cubicBezTo>
                    <a:pt x="191104" y="8285"/>
                    <a:pt x="207072" y="0"/>
                    <a:pt x="224104" y="0"/>
                  </a:cubicBezTo>
                  <a:lnTo>
                    <a:pt x="863746" y="0"/>
                  </a:lnTo>
                  <a:cubicBezTo>
                    <a:pt x="880778" y="0"/>
                    <a:pt x="896746" y="8285"/>
                    <a:pt x="906553" y="22210"/>
                  </a:cubicBezTo>
                  <a:lnTo>
                    <a:pt x="1078469" y="266303"/>
                  </a:lnTo>
                  <a:cubicBezTo>
                    <a:pt x="1087850" y="279624"/>
                    <a:pt x="1087850" y="297402"/>
                    <a:pt x="1078469" y="310723"/>
                  </a:cubicBezTo>
                  <a:close/>
                </a:path>
              </a:pathLst>
            </a:custGeom>
            <a:gradFill rotWithShape="1">
              <a:gsLst>
                <a:gs pos="0">
                  <a:srgbClr val="8C52FF">
                    <a:alpha val="100000"/>
                  </a:srgbClr>
                </a:gs>
                <a:gs pos="100000">
                  <a:srgbClr val="5CE1E6">
                    <a:alpha val="100000"/>
                  </a:srgbClr>
                </a:gs>
              </a:gsLst>
              <a:lin ang="0"/>
            </a:gradFill>
          </p:spPr>
        </p:sp>
        <p:sp>
          <p:nvSpPr>
            <p:cNvPr id="15" name="TextBox 15"/>
            <p:cNvSpPr txBox="1"/>
            <p:nvPr/>
          </p:nvSpPr>
          <p:spPr>
            <a:xfrm>
              <a:off x="114300" y="-38100"/>
              <a:ext cx="871772" cy="615126"/>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175685" y="2483075"/>
            <a:ext cx="6058479" cy="5246370"/>
            <a:chOff x="0" y="0"/>
            <a:chExt cx="4282440" cy="3708400"/>
          </a:xfrm>
        </p:grpSpPr>
        <p:sp>
          <p:nvSpPr>
            <p:cNvPr id="17" name="Freeform 17"/>
            <p:cNvSpPr/>
            <p:nvPr/>
          </p:nvSpPr>
          <p:spPr>
            <a:xfrm>
              <a:off x="42351" y="0"/>
              <a:ext cx="4197738" cy="3708400"/>
            </a:xfrm>
            <a:custGeom>
              <a:avLst/>
              <a:gdLst/>
              <a:ahLst/>
              <a:cxnLst/>
              <a:rect l="l" t="t" r="r" b="b"/>
              <a:pathLst>
                <a:path w="4197738" h="3708400">
                  <a:moveTo>
                    <a:pt x="2947298" y="0"/>
                  </a:moveTo>
                  <a:lnTo>
                    <a:pt x="1250440" y="0"/>
                  </a:lnTo>
                  <a:cubicBezTo>
                    <a:pt x="1112953" y="0"/>
                    <a:pt x="985909" y="73346"/>
                    <a:pt x="917162" y="192410"/>
                  </a:cubicBezTo>
                  <a:lnTo>
                    <a:pt x="68746" y="1661790"/>
                  </a:lnTo>
                  <a:cubicBezTo>
                    <a:pt x="0" y="1780852"/>
                    <a:pt x="0" y="1927548"/>
                    <a:pt x="68746" y="2046610"/>
                  </a:cubicBezTo>
                  <a:lnTo>
                    <a:pt x="917162" y="3515990"/>
                  </a:lnTo>
                  <a:cubicBezTo>
                    <a:pt x="985909" y="3635054"/>
                    <a:pt x="1112953" y="3708400"/>
                    <a:pt x="1250440" y="3708400"/>
                  </a:cubicBezTo>
                  <a:lnTo>
                    <a:pt x="2947298" y="3708400"/>
                  </a:lnTo>
                  <a:cubicBezTo>
                    <a:pt x="3084785" y="3708400"/>
                    <a:pt x="3211829" y="3635054"/>
                    <a:pt x="3280576" y="3515990"/>
                  </a:cubicBezTo>
                  <a:lnTo>
                    <a:pt x="4128992" y="2046610"/>
                  </a:lnTo>
                  <a:cubicBezTo>
                    <a:pt x="4197738" y="1927548"/>
                    <a:pt x="4197738" y="1780852"/>
                    <a:pt x="4128992" y="1661790"/>
                  </a:cubicBezTo>
                  <a:lnTo>
                    <a:pt x="3280576" y="192410"/>
                  </a:lnTo>
                  <a:cubicBezTo>
                    <a:pt x="3211829" y="73346"/>
                    <a:pt x="3084785" y="0"/>
                    <a:pt x="2947298" y="0"/>
                  </a:cubicBezTo>
                  <a:close/>
                </a:path>
              </a:pathLst>
            </a:custGeom>
            <a:blipFill>
              <a:blip r:embed="rId5"/>
              <a:stretch>
                <a:fillRect l="-16845" r="-16845"/>
              </a:stretch>
            </a:blipFill>
            <a:ln w="209550" cap="rnd">
              <a:solidFill>
                <a:srgbClr val="FFFFFF"/>
              </a:solidFill>
              <a:prstDash val="solid"/>
              <a:round/>
            </a:ln>
          </p:spPr>
        </p:sp>
      </p:grpSp>
      <p:grpSp>
        <p:nvGrpSpPr>
          <p:cNvPr id="18" name="Group 18"/>
          <p:cNvGrpSpPr/>
          <p:nvPr/>
        </p:nvGrpSpPr>
        <p:grpSpPr>
          <a:xfrm>
            <a:off x="12399399" y="5905233"/>
            <a:ext cx="4245439" cy="3648424"/>
            <a:chOff x="0" y="0"/>
            <a:chExt cx="812800" cy="698500"/>
          </a:xfrm>
        </p:grpSpPr>
        <p:sp>
          <p:nvSpPr>
            <p:cNvPr id="19" name="Freeform 19"/>
            <p:cNvSpPr/>
            <p:nvPr/>
          </p:nvSpPr>
          <p:spPr>
            <a:xfrm>
              <a:off x="10155" y="0"/>
              <a:ext cx="792490" cy="698500"/>
            </a:xfrm>
            <a:custGeom>
              <a:avLst/>
              <a:gdLst/>
              <a:ahLst/>
              <a:cxnLst/>
              <a:rect l="l" t="t" r="r" b="b"/>
              <a:pathLst>
                <a:path w="792490" h="698500">
                  <a:moveTo>
                    <a:pt x="776050" y="394960"/>
                  </a:moveTo>
                  <a:lnTo>
                    <a:pt x="626040" y="652790"/>
                  </a:lnTo>
                  <a:cubicBezTo>
                    <a:pt x="609574" y="681090"/>
                    <a:pt x="579303" y="698500"/>
                    <a:pt x="546561" y="698500"/>
                  </a:cubicBezTo>
                  <a:lnTo>
                    <a:pt x="245929" y="698500"/>
                  </a:lnTo>
                  <a:cubicBezTo>
                    <a:pt x="213187" y="698500"/>
                    <a:pt x="182916" y="681090"/>
                    <a:pt x="166450" y="652790"/>
                  </a:cubicBezTo>
                  <a:lnTo>
                    <a:pt x="16440" y="394960"/>
                  </a:lnTo>
                  <a:cubicBezTo>
                    <a:pt x="0" y="366704"/>
                    <a:pt x="0" y="331796"/>
                    <a:pt x="16440" y="303540"/>
                  </a:cubicBezTo>
                  <a:lnTo>
                    <a:pt x="166450" y="45710"/>
                  </a:lnTo>
                  <a:cubicBezTo>
                    <a:pt x="182916" y="17410"/>
                    <a:pt x="213187" y="0"/>
                    <a:pt x="245929" y="0"/>
                  </a:cubicBezTo>
                  <a:lnTo>
                    <a:pt x="546561" y="0"/>
                  </a:lnTo>
                  <a:cubicBezTo>
                    <a:pt x="579303" y="0"/>
                    <a:pt x="609574" y="17410"/>
                    <a:pt x="626040" y="45710"/>
                  </a:cubicBezTo>
                  <a:lnTo>
                    <a:pt x="776050" y="303540"/>
                  </a:lnTo>
                  <a:cubicBezTo>
                    <a:pt x="792490" y="331796"/>
                    <a:pt x="792490" y="366704"/>
                    <a:pt x="776050" y="394960"/>
                  </a:cubicBezTo>
                  <a:close/>
                </a:path>
              </a:pathLst>
            </a:custGeom>
            <a:gradFill rotWithShape="1">
              <a:gsLst>
                <a:gs pos="0">
                  <a:srgbClr val="8C52FF">
                    <a:alpha val="100000"/>
                  </a:srgbClr>
                </a:gs>
                <a:gs pos="100000">
                  <a:srgbClr val="5CE1E6">
                    <a:alpha val="100000"/>
                  </a:srgbClr>
                </a:gs>
              </a:gsLst>
              <a:lin ang="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634169" y="6094566"/>
            <a:ext cx="3775899" cy="3269758"/>
            <a:chOff x="0" y="0"/>
            <a:chExt cx="4282440" cy="3708400"/>
          </a:xfrm>
        </p:grpSpPr>
        <p:sp>
          <p:nvSpPr>
            <p:cNvPr id="22" name="Freeform 22"/>
            <p:cNvSpPr/>
            <p:nvPr/>
          </p:nvSpPr>
          <p:spPr>
            <a:xfrm>
              <a:off x="67952" y="0"/>
              <a:ext cx="4146535" cy="3708400"/>
            </a:xfrm>
            <a:custGeom>
              <a:avLst/>
              <a:gdLst/>
              <a:ahLst/>
              <a:cxnLst/>
              <a:rect l="l" t="t" r="r" b="b"/>
              <a:pathLst>
                <a:path w="4146535" h="3708400">
                  <a:moveTo>
                    <a:pt x="2787386" y="0"/>
                  </a:moveTo>
                  <a:lnTo>
                    <a:pt x="1359150" y="0"/>
                  </a:lnTo>
                  <a:cubicBezTo>
                    <a:pt x="1138551" y="0"/>
                    <a:pt x="934708" y="117684"/>
                    <a:pt x="824401" y="308725"/>
                  </a:cubicBezTo>
                  <a:lnTo>
                    <a:pt x="110305" y="1545475"/>
                  </a:lnTo>
                  <a:cubicBezTo>
                    <a:pt x="0" y="1736513"/>
                    <a:pt x="0" y="1971887"/>
                    <a:pt x="110305" y="2162925"/>
                  </a:cubicBezTo>
                  <a:lnTo>
                    <a:pt x="824401" y="3399675"/>
                  </a:lnTo>
                  <a:cubicBezTo>
                    <a:pt x="934708" y="3590716"/>
                    <a:pt x="1138551" y="3708400"/>
                    <a:pt x="1359150" y="3708400"/>
                  </a:cubicBezTo>
                  <a:lnTo>
                    <a:pt x="2787386" y="3708400"/>
                  </a:lnTo>
                  <a:cubicBezTo>
                    <a:pt x="3007985" y="3708400"/>
                    <a:pt x="3211829" y="3590716"/>
                    <a:pt x="3322135" y="3399675"/>
                  </a:cubicBezTo>
                  <a:lnTo>
                    <a:pt x="4036231" y="2162925"/>
                  </a:lnTo>
                  <a:cubicBezTo>
                    <a:pt x="4146536" y="1971887"/>
                    <a:pt x="4146536" y="1736513"/>
                    <a:pt x="4036231" y="1545475"/>
                  </a:cubicBezTo>
                  <a:lnTo>
                    <a:pt x="3322135" y="308725"/>
                  </a:lnTo>
                  <a:cubicBezTo>
                    <a:pt x="3211828" y="117684"/>
                    <a:pt x="3007985" y="0"/>
                    <a:pt x="2787386" y="0"/>
                  </a:cubicBezTo>
                  <a:close/>
                </a:path>
              </a:pathLst>
            </a:custGeom>
            <a:blipFill>
              <a:blip r:embed="rId6"/>
              <a:stretch>
                <a:fillRect l="-45326" r="-45326"/>
              </a:stretch>
            </a:blipFill>
            <a:ln w="209550" cap="rnd">
              <a:solidFill>
                <a:srgbClr val="FFFFFF"/>
              </a:solidFill>
              <a:prstDash val="solid"/>
              <a:round/>
            </a:ln>
          </p:spPr>
        </p:sp>
      </p:grpSp>
      <p:grpSp>
        <p:nvGrpSpPr>
          <p:cNvPr id="23" name="Group 23"/>
          <p:cNvGrpSpPr/>
          <p:nvPr/>
        </p:nvGrpSpPr>
        <p:grpSpPr>
          <a:xfrm>
            <a:off x="10450189" y="8369981"/>
            <a:ext cx="2754735" cy="2367351"/>
            <a:chOff x="0" y="0"/>
            <a:chExt cx="812800" cy="698500"/>
          </a:xfrm>
        </p:grpSpPr>
        <p:sp>
          <p:nvSpPr>
            <p:cNvPr id="24" name="Freeform 24"/>
            <p:cNvSpPr/>
            <p:nvPr/>
          </p:nvSpPr>
          <p:spPr>
            <a:xfrm>
              <a:off x="15650" y="0"/>
              <a:ext cx="781499" cy="698500"/>
            </a:xfrm>
            <a:custGeom>
              <a:avLst/>
              <a:gdLst/>
              <a:ahLst/>
              <a:cxnLst/>
              <a:rect l="l" t="t" r="r" b="b"/>
              <a:pathLst>
                <a:path w="781499" h="698500">
                  <a:moveTo>
                    <a:pt x="756163" y="419696"/>
                  </a:moveTo>
                  <a:lnTo>
                    <a:pt x="634937" y="628054"/>
                  </a:lnTo>
                  <a:cubicBezTo>
                    <a:pt x="609561" y="671669"/>
                    <a:pt x="562908" y="698500"/>
                    <a:pt x="512448" y="698500"/>
                  </a:cubicBezTo>
                  <a:lnTo>
                    <a:pt x="269052" y="698500"/>
                  </a:lnTo>
                  <a:cubicBezTo>
                    <a:pt x="218592" y="698500"/>
                    <a:pt x="171939" y="671669"/>
                    <a:pt x="146563" y="628054"/>
                  </a:cubicBezTo>
                  <a:lnTo>
                    <a:pt x="25337" y="419696"/>
                  </a:lnTo>
                  <a:cubicBezTo>
                    <a:pt x="0" y="376149"/>
                    <a:pt x="0" y="322351"/>
                    <a:pt x="25337" y="278804"/>
                  </a:cubicBezTo>
                  <a:lnTo>
                    <a:pt x="146563" y="70446"/>
                  </a:lnTo>
                  <a:cubicBezTo>
                    <a:pt x="171939" y="26831"/>
                    <a:pt x="218592" y="0"/>
                    <a:pt x="269052" y="0"/>
                  </a:cubicBezTo>
                  <a:lnTo>
                    <a:pt x="512448" y="0"/>
                  </a:lnTo>
                  <a:cubicBezTo>
                    <a:pt x="562908" y="0"/>
                    <a:pt x="609561" y="26831"/>
                    <a:pt x="634937" y="70446"/>
                  </a:cubicBezTo>
                  <a:lnTo>
                    <a:pt x="756163" y="278804"/>
                  </a:lnTo>
                  <a:cubicBezTo>
                    <a:pt x="781500" y="322351"/>
                    <a:pt x="781500" y="376149"/>
                    <a:pt x="756163" y="419696"/>
                  </a:cubicBezTo>
                  <a:close/>
                </a:path>
              </a:pathLst>
            </a:custGeom>
            <a:gradFill rotWithShape="1">
              <a:gsLst>
                <a:gs pos="0">
                  <a:srgbClr val="8C52FF">
                    <a:alpha val="100000"/>
                  </a:srgbClr>
                </a:gs>
                <a:gs pos="100000">
                  <a:srgbClr val="5CE1E6">
                    <a:alpha val="100000"/>
                  </a:srgbClr>
                </a:gs>
              </a:gsLst>
              <a:lin ang="0"/>
            </a:gra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6014558" y="2483075"/>
            <a:ext cx="3659520" cy="1513984"/>
            <a:chOff x="0" y="0"/>
            <a:chExt cx="1688376" cy="698500"/>
          </a:xfrm>
        </p:grpSpPr>
        <p:sp>
          <p:nvSpPr>
            <p:cNvPr id="27" name="Freeform 27"/>
            <p:cNvSpPr/>
            <p:nvPr/>
          </p:nvSpPr>
          <p:spPr>
            <a:xfrm>
              <a:off x="11781" y="0"/>
              <a:ext cx="1664814" cy="698500"/>
            </a:xfrm>
            <a:custGeom>
              <a:avLst/>
              <a:gdLst/>
              <a:ahLst/>
              <a:cxnLst/>
              <a:rect l="l" t="t" r="r" b="b"/>
              <a:pathLst>
                <a:path w="1664814" h="698500">
                  <a:moveTo>
                    <a:pt x="1645742" y="402279"/>
                  </a:moveTo>
                  <a:lnTo>
                    <a:pt x="1504248" y="645471"/>
                  </a:lnTo>
                  <a:cubicBezTo>
                    <a:pt x="1485146" y="678302"/>
                    <a:pt x="1450027" y="698500"/>
                    <a:pt x="1412044" y="698500"/>
                  </a:cubicBezTo>
                  <a:lnTo>
                    <a:pt x="252770" y="698500"/>
                  </a:lnTo>
                  <a:cubicBezTo>
                    <a:pt x="214786" y="698500"/>
                    <a:pt x="179668" y="678302"/>
                    <a:pt x="160566" y="645471"/>
                  </a:cubicBezTo>
                  <a:lnTo>
                    <a:pt x="19072" y="402279"/>
                  </a:lnTo>
                  <a:cubicBezTo>
                    <a:pt x="0" y="369499"/>
                    <a:pt x="0" y="329001"/>
                    <a:pt x="19072" y="296221"/>
                  </a:cubicBezTo>
                  <a:lnTo>
                    <a:pt x="160566" y="53029"/>
                  </a:lnTo>
                  <a:cubicBezTo>
                    <a:pt x="179668" y="20197"/>
                    <a:pt x="214786" y="0"/>
                    <a:pt x="252770" y="0"/>
                  </a:cubicBezTo>
                  <a:lnTo>
                    <a:pt x="1412044" y="0"/>
                  </a:lnTo>
                  <a:cubicBezTo>
                    <a:pt x="1450027" y="0"/>
                    <a:pt x="1485146" y="20197"/>
                    <a:pt x="1504248" y="53029"/>
                  </a:cubicBezTo>
                  <a:lnTo>
                    <a:pt x="1645742" y="296221"/>
                  </a:lnTo>
                  <a:cubicBezTo>
                    <a:pt x="1664814" y="329001"/>
                    <a:pt x="1664814" y="369499"/>
                    <a:pt x="1645742" y="402279"/>
                  </a:cubicBezTo>
                  <a:close/>
                </a:path>
              </a:pathLst>
            </a:custGeom>
            <a:gradFill rotWithShape="1">
              <a:gsLst>
                <a:gs pos="0">
                  <a:srgbClr val="FFFFFF">
                    <a:alpha val="100000"/>
                  </a:srgbClr>
                </a:gs>
                <a:gs pos="100000">
                  <a:srgbClr val="9B9B9B">
                    <a:alpha val="0"/>
                  </a:srgbClr>
                </a:gs>
              </a:gsLst>
              <a:lin ang="0"/>
            </a:gradFill>
          </p:spPr>
        </p:sp>
        <p:sp>
          <p:nvSpPr>
            <p:cNvPr id="28" name="TextBox 28"/>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9439969" y="-1202437"/>
            <a:ext cx="2661798" cy="1935605"/>
            <a:chOff x="0" y="0"/>
            <a:chExt cx="960561" cy="698500"/>
          </a:xfrm>
        </p:grpSpPr>
        <p:sp>
          <p:nvSpPr>
            <p:cNvPr id="30" name="Freeform 30"/>
            <p:cNvSpPr/>
            <p:nvPr/>
          </p:nvSpPr>
          <p:spPr>
            <a:xfrm>
              <a:off x="16197" y="0"/>
              <a:ext cx="928167" cy="698500"/>
            </a:xfrm>
            <a:custGeom>
              <a:avLst/>
              <a:gdLst/>
              <a:ahLst/>
              <a:cxnLst/>
              <a:rect l="l" t="t" r="r" b="b"/>
              <a:pathLst>
                <a:path w="928167" h="698500">
                  <a:moveTo>
                    <a:pt x="901946" y="422155"/>
                  </a:moveTo>
                  <a:lnTo>
                    <a:pt x="783581" y="625595"/>
                  </a:lnTo>
                  <a:cubicBezTo>
                    <a:pt x="757320" y="670732"/>
                    <a:pt x="709037" y="698500"/>
                    <a:pt x="656816" y="698500"/>
                  </a:cubicBezTo>
                  <a:lnTo>
                    <a:pt x="271350" y="698500"/>
                  </a:lnTo>
                  <a:cubicBezTo>
                    <a:pt x="219129" y="698500"/>
                    <a:pt x="170847" y="670732"/>
                    <a:pt x="144585" y="625595"/>
                  </a:cubicBezTo>
                  <a:lnTo>
                    <a:pt x="26221" y="422155"/>
                  </a:lnTo>
                  <a:cubicBezTo>
                    <a:pt x="0" y="377088"/>
                    <a:pt x="0" y="321412"/>
                    <a:pt x="26221" y="276344"/>
                  </a:cubicBezTo>
                  <a:lnTo>
                    <a:pt x="144585" y="72906"/>
                  </a:lnTo>
                  <a:cubicBezTo>
                    <a:pt x="170847" y="27768"/>
                    <a:pt x="219129" y="0"/>
                    <a:pt x="271350" y="0"/>
                  </a:cubicBezTo>
                  <a:lnTo>
                    <a:pt x="656816" y="0"/>
                  </a:lnTo>
                  <a:cubicBezTo>
                    <a:pt x="709037" y="0"/>
                    <a:pt x="757320" y="27768"/>
                    <a:pt x="783581" y="72906"/>
                  </a:cubicBezTo>
                  <a:lnTo>
                    <a:pt x="901946" y="276344"/>
                  </a:lnTo>
                  <a:cubicBezTo>
                    <a:pt x="928167" y="321412"/>
                    <a:pt x="928167" y="377088"/>
                    <a:pt x="901946" y="422155"/>
                  </a:cubicBezTo>
                  <a:close/>
                </a:path>
              </a:pathLst>
            </a:custGeom>
            <a:gradFill rotWithShape="1">
              <a:gsLst>
                <a:gs pos="0">
                  <a:srgbClr val="FFFFFF">
                    <a:alpha val="100000"/>
                  </a:srgbClr>
                </a:gs>
                <a:gs pos="100000">
                  <a:srgbClr val="9B9B9B">
                    <a:alpha val="0"/>
                  </a:srgbClr>
                </a:gs>
              </a:gsLst>
              <a:lin ang="0"/>
            </a:gradFill>
          </p:spPr>
        </p:sp>
        <p:sp>
          <p:nvSpPr>
            <p:cNvPr id="31" name="TextBox 31"/>
            <p:cNvSpPr txBox="1"/>
            <p:nvPr/>
          </p:nvSpPr>
          <p:spPr>
            <a:xfrm>
              <a:off x="114300" y="-38100"/>
              <a:ext cx="73196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459514" y="8369981"/>
            <a:ext cx="12230382" cy="3161479"/>
            <a:chOff x="0" y="0"/>
            <a:chExt cx="1332414" cy="344421"/>
          </a:xfrm>
        </p:grpSpPr>
        <p:sp>
          <p:nvSpPr>
            <p:cNvPr id="33" name="Freeform 33"/>
            <p:cNvSpPr/>
            <p:nvPr/>
          </p:nvSpPr>
          <p:spPr>
            <a:xfrm>
              <a:off x="22162" y="0"/>
              <a:ext cx="1288090" cy="344421"/>
            </a:xfrm>
            <a:custGeom>
              <a:avLst/>
              <a:gdLst/>
              <a:ahLst/>
              <a:cxnLst/>
              <a:rect l="l" t="t" r="r" b="b"/>
              <a:pathLst>
                <a:path w="1288090" h="344421">
                  <a:moveTo>
                    <a:pt x="1051981" y="0"/>
                  </a:moveTo>
                  <a:lnTo>
                    <a:pt x="32910" y="0"/>
                  </a:lnTo>
                  <a:cubicBezTo>
                    <a:pt x="21620" y="0"/>
                    <a:pt x="11197" y="6051"/>
                    <a:pt x="5599" y="15854"/>
                  </a:cubicBezTo>
                  <a:cubicBezTo>
                    <a:pt x="0" y="25657"/>
                    <a:pt x="85" y="37709"/>
                    <a:pt x="5822" y="47432"/>
                  </a:cubicBezTo>
                  <a:lnTo>
                    <a:pt x="153054" y="296989"/>
                  </a:lnTo>
                  <a:cubicBezTo>
                    <a:pt x="170396" y="326383"/>
                    <a:pt x="201982" y="344421"/>
                    <a:pt x="236110" y="344421"/>
                  </a:cubicBezTo>
                  <a:lnTo>
                    <a:pt x="1255181" y="344421"/>
                  </a:lnTo>
                  <a:cubicBezTo>
                    <a:pt x="1266470" y="344421"/>
                    <a:pt x="1276893" y="338370"/>
                    <a:pt x="1282492" y="328567"/>
                  </a:cubicBezTo>
                  <a:cubicBezTo>
                    <a:pt x="1288090" y="318764"/>
                    <a:pt x="1288005" y="306712"/>
                    <a:pt x="1282269" y="296989"/>
                  </a:cubicBezTo>
                  <a:lnTo>
                    <a:pt x="1135036" y="47432"/>
                  </a:lnTo>
                  <a:cubicBezTo>
                    <a:pt x="1117695" y="18038"/>
                    <a:pt x="1086109" y="0"/>
                    <a:pt x="1051981" y="0"/>
                  </a:cubicBezTo>
                  <a:close/>
                </a:path>
              </a:pathLst>
            </a:custGeom>
            <a:gradFill rotWithShape="1">
              <a:gsLst>
                <a:gs pos="0">
                  <a:srgbClr val="8C52FF">
                    <a:alpha val="100000"/>
                  </a:srgbClr>
                </a:gs>
                <a:gs pos="100000">
                  <a:srgbClr val="5CE1E6">
                    <a:alpha val="100000"/>
                  </a:srgbClr>
                </a:gs>
              </a:gsLst>
              <a:lin ang="0"/>
            </a:gradFill>
          </p:spPr>
        </p:sp>
        <p:sp>
          <p:nvSpPr>
            <p:cNvPr id="34" name="TextBox 34"/>
            <p:cNvSpPr txBox="1"/>
            <p:nvPr/>
          </p:nvSpPr>
          <p:spPr>
            <a:xfrm>
              <a:off x="101600" y="-38100"/>
              <a:ext cx="1129214" cy="382521"/>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3427758" y="-3981589"/>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2">
              <a:alphaModFix amt="7999"/>
              <a:extLst>
                <a:ext uri="{96DAC541-7B7A-43D3-8B79-37D633B846F1}">
                  <asvg:svgBlip xmlns:asvg="http://schemas.microsoft.com/office/drawing/2016/SVG/main" xmlns="" r:embed="rId3"/>
                </a:ext>
              </a:extLst>
            </a:blip>
            <a:stretch>
              <a:fillRect/>
            </a:stretch>
          </a:blipFill>
        </p:spPr>
      </p:sp>
      <p:grpSp>
        <p:nvGrpSpPr>
          <p:cNvPr id="36" name="Group 36"/>
          <p:cNvGrpSpPr/>
          <p:nvPr/>
        </p:nvGrpSpPr>
        <p:grpSpPr>
          <a:xfrm>
            <a:off x="-242770" y="5143500"/>
            <a:ext cx="11122596" cy="654614"/>
            <a:chOff x="0" y="0"/>
            <a:chExt cx="2929408" cy="172409"/>
          </a:xfrm>
        </p:grpSpPr>
        <p:sp>
          <p:nvSpPr>
            <p:cNvPr id="37" name="Freeform 37"/>
            <p:cNvSpPr/>
            <p:nvPr/>
          </p:nvSpPr>
          <p:spPr>
            <a:xfrm>
              <a:off x="0" y="0"/>
              <a:ext cx="2929408" cy="172409"/>
            </a:xfrm>
            <a:custGeom>
              <a:avLst/>
              <a:gdLst/>
              <a:ahLst/>
              <a:cxnLst/>
              <a:rect l="l" t="t" r="r" b="b"/>
              <a:pathLst>
                <a:path w="2929408" h="172409">
                  <a:moveTo>
                    <a:pt x="0" y="0"/>
                  </a:moveTo>
                  <a:lnTo>
                    <a:pt x="2929408" y="0"/>
                  </a:lnTo>
                  <a:lnTo>
                    <a:pt x="2929408" y="172409"/>
                  </a:lnTo>
                  <a:lnTo>
                    <a:pt x="0" y="172409"/>
                  </a:lnTo>
                  <a:close/>
                </a:path>
              </a:pathLst>
            </a:custGeom>
            <a:gradFill rotWithShape="1">
              <a:gsLst>
                <a:gs pos="0">
                  <a:srgbClr val="8C52FF">
                    <a:alpha val="100000"/>
                  </a:srgbClr>
                </a:gs>
                <a:gs pos="50000">
                  <a:srgbClr val="5CE1E6">
                    <a:alpha val="100000"/>
                  </a:srgbClr>
                </a:gs>
                <a:gs pos="100000">
                  <a:srgbClr val="5CE1E6">
                    <a:alpha val="0"/>
                  </a:srgbClr>
                </a:gs>
              </a:gsLst>
              <a:lin ang="0"/>
            </a:gradFill>
          </p:spPr>
        </p:sp>
        <p:sp>
          <p:nvSpPr>
            <p:cNvPr id="38" name="TextBox 38"/>
            <p:cNvSpPr txBox="1"/>
            <p:nvPr/>
          </p:nvSpPr>
          <p:spPr>
            <a:xfrm>
              <a:off x="0" y="-38100"/>
              <a:ext cx="2929408" cy="210509"/>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3903323" y="-937883"/>
            <a:ext cx="5996155" cy="2480677"/>
            <a:chOff x="0" y="0"/>
            <a:chExt cx="1688376" cy="698500"/>
          </a:xfrm>
        </p:grpSpPr>
        <p:sp>
          <p:nvSpPr>
            <p:cNvPr id="40" name="Freeform 40"/>
            <p:cNvSpPr/>
            <p:nvPr/>
          </p:nvSpPr>
          <p:spPr>
            <a:xfrm>
              <a:off x="7190" y="0"/>
              <a:ext cx="1673996" cy="698500"/>
            </a:xfrm>
            <a:custGeom>
              <a:avLst/>
              <a:gdLst/>
              <a:ahLst/>
              <a:cxnLst/>
              <a:rect l="l" t="t" r="r" b="b"/>
              <a:pathLst>
                <a:path w="1673996" h="698500">
                  <a:moveTo>
                    <a:pt x="1662356" y="381614"/>
                  </a:moveTo>
                  <a:lnTo>
                    <a:pt x="1496816" y="666136"/>
                  </a:lnTo>
                  <a:cubicBezTo>
                    <a:pt x="1485158" y="686173"/>
                    <a:pt x="1463724" y="698500"/>
                    <a:pt x="1440542" y="698500"/>
                  </a:cubicBezTo>
                  <a:lnTo>
                    <a:pt x="233453" y="698500"/>
                  </a:lnTo>
                  <a:cubicBezTo>
                    <a:pt x="210271" y="698500"/>
                    <a:pt x="188838" y="686173"/>
                    <a:pt x="177180" y="666136"/>
                  </a:cubicBezTo>
                  <a:lnTo>
                    <a:pt x="11640" y="381614"/>
                  </a:lnTo>
                  <a:cubicBezTo>
                    <a:pt x="0" y="361608"/>
                    <a:pt x="0" y="336892"/>
                    <a:pt x="11640" y="316886"/>
                  </a:cubicBezTo>
                  <a:lnTo>
                    <a:pt x="177180" y="32364"/>
                  </a:lnTo>
                  <a:cubicBezTo>
                    <a:pt x="188838" y="12327"/>
                    <a:pt x="210271" y="0"/>
                    <a:pt x="233453" y="0"/>
                  </a:cubicBezTo>
                  <a:lnTo>
                    <a:pt x="1440542" y="0"/>
                  </a:lnTo>
                  <a:cubicBezTo>
                    <a:pt x="1463724" y="0"/>
                    <a:pt x="1485158" y="12327"/>
                    <a:pt x="1496816" y="32364"/>
                  </a:cubicBezTo>
                  <a:lnTo>
                    <a:pt x="1662356" y="316886"/>
                  </a:lnTo>
                  <a:cubicBezTo>
                    <a:pt x="1673996" y="336892"/>
                    <a:pt x="1673996" y="361608"/>
                    <a:pt x="1662356" y="381614"/>
                  </a:cubicBezTo>
                  <a:close/>
                </a:path>
              </a:pathLst>
            </a:custGeom>
            <a:gradFill rotWithShape="1">
              <a:gsLst>
                <a:gs pos="0">
                  <a:srgbClr val="FFFFFF">
                    <a:alpha val="100000"/>
                  </a:srgbClr>
                </a:gs>
                <a:gs pos="100000">
                  <a:srgbClr val="9B9B9B">
                    <a:alpha val="0"/>
                  </a:srgbClr>
                </a:gs>
              </a:gsLst>
              <a:lin ang="0"/>
            </a:gradFill>
          </p:spPr>
        </p:sp>
        <p:sp>
          <p:nvSpPr>
            <p:cNvPr id="41" name="TextBox 41"/>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a:off x="16234164" y="8844782"/>
            <a:ext cx="5996155" cy="2480677"/>
            <a:chOff x="0" y="0"/>
            <a:chExt cx="1688376" cy="698500"/>
          </a:xfrm>
        </p:grpSpPr>
        <p:sp>
          <p:nvSpPr>
            <p:cNvPr id="43" name="Freeform 43"/>
            <p:cNvSpPr/>
            <p:nvPr/>
          </p:nvSpPr>
          <p:spPr>
            <a:xfrm>
              <a:off x="7190" y="0"/>
              <a:ext cx="1673996" cy="698500"/>
            </a:xfrm>
            <a:custGeom>
              <a:avLst/>
              <a:gdLst/>
              <a:ahLst/>
              <a:cxnLst/>
              <a:rect l="l" t="t" r="r" b="b"/>
              <a:pathLst>
                <a:path w="1673996" h="698500">
                  <a:moveTo>
                    <a:pt x="1662356" y="381614"/>
                  </a:moveTo>
                  <a:lnTo>
                    <a:pt x="1496816" y="666136"/>
                  </a:lnTo>
                  <a:cubicBezTo>
                    <a:pt x="1485158" y="686173"/>
                    <a:pt x="1463724" y="698500"/>
                    <a:pt x="1440542" y="698500"/>
                  </a:cubicBezTo>
                  <a:lnTo>
                    <a:pt x="233453" y="698500"/>
                  </a:lnTo>
                  <a:cubicBezTo>
                    <a:pt x="210271" y="698500"/>
                    <a:pt x="188838" y="686173"/>
                    <a:pt x="177180" y="666136"/>
                  </a:cubicBezTo>
                  <a:lnTo>
                    <a:pt x="11640" y="381614"/>
                  </a:lnTo>
                  <a:cubicBezTo>
                    <a:pt x="0" y="361608"/>
                    <a:pt x="0" y="336892"/>
                    <a:pt x="11640" y="316886"/>
                  </a:cubicBezTo>
                  <a:lnTo>
                    <a:pt x="177180" y="32364"/>
                  </a:lnTo>
                  <a:cubicBezTo>
                    <a:pt x="188838" y="12327"/>
                    <a:pt x="210271" y="0"/>
                    <a:pt x="233453" y="0"/>
                  </a:cubicBezTo>
                  <a:lnTo>
                    <a:pt x="1440542" y="0"/>
                  </a:lnTo>
                  <a:cubicBezTo>
                    <a:pt x="1463724" y="0"/>
                    <a:pt x="1485158" y="12327"/>
                    <a:pt x="1496816" y="32364"/>
                  </a:cubicBezTo>
                  <a:lnTo>
                    <a:pt x="1662356" y="316886"/>
                  </a:lnTo>
                  <a:cubicBezTo>
                    <a:pt x="1673996" y="336892"/>
                    <a:pt x="1673996" y="361608"/>
                    <a:pt x="1662356" y="381614"/>
                  </a:cubicBezTo>
                  <a:close/>
                </a:path>
              </a:pathLst>
            </a:custGeom>
            <a:gradFill rotWithShape="1">
              <a:gsLst>
                <a:gs pos="0">
                  <a:srgbClr val="FFFFFF">
                    <a:alpha val="100000"/>
                  </a:srgbClr>
                </a:gs>
                <a:gs pos="100000">
                  <a:srgbClr val="9B9B9B">
                    <a:alpha val="0"/>
                  </a:srgbClr>
                </a:gs>
              </a:gsLst>
              <a:lin ang="0"/>
            </a:gradFill>
          </p:spPr>
        </p:sp>
        <p:sp>
          <p:nvSpPr>
            <p:cNvPr id="44" name="TextBox 44"/>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368262" y="1639304"/>
            <a:ext cx="10188488" cy="2838359"/>
          </a:xfrm>
          <a:prstGeom prst="rect">
            <a:avLst/>
          </a:prstGeom>
        </p:spPr>
        <p:txBody>
          <a:bodyPr lIns="0" tIns="0" rIns="0" bIns="0" rtlCol="0" anchor="t">
            <a:spAutoFit/>
          </a:bodyPr>
          <a:lstStyle/>
          <a:p>
            <a:pPr algn="l">
              <a:lnSpc>
                <a:spcPts val="7418"/>
              </a:lnSpc>
            </a:pP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Araştırma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ve</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Yazım</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Süreçlerinde</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Yapay</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Zeka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Araçlarıyla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Dönüşüm</a:t>
            </a:r>
            <a:endPar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endParaRPr>
          </a:p>
        </p:txBody>
      </p:sp>
      <p:sp>
        <p:nvSpPr>
          <p:cNvPr id="46" name="TextBox 46"/>
          <p:cNvSpPr txBox="1"/>
          <p:nvPr/>
        </p:nvSpPr>
        <p:spPr>
          <a:xfrm>
            <a:off x="1028700" y="6360089"/>
            <a:ext cx="4289828" cy="598321"/>
          </a:xfrm>
          <a:prstGeom prst="rect">
            <a:avLst/>
          </a:prstGeom>
        </p:spPr>
        <p:txBody>
          <a:bodyPr lIns="0" tIns="0" rIns="0" bIns="0" rtlCol="0" anchor="t">
            <a:spAutoFit/>
          </a:bodyPr>
          <a:lstStyle/>
          <a:p>
            <a:pPr algn="l">
              <a:lnSpc>
                <a:spcPts val="4821"/>
              </a:lnSpc>
              <a:spcBef>
                <a:spcPct val="0"/>
              </a:spcBef>
            </a:pPr>
            <a:r>
              <a:rPr lang="en-US" sz="3444" b="1" dirty="0" err="1">
                <a:solidFill>
                  <a:srgbClr val="8564FB"/>
                </a:solidFill>
                <a:latin typeface="Barlow Bold"/>
                <a:ea typeface="Barlow Bold"/>
                <a:cs typeface="Barlow Bold"/>
                <a:sym typeface="Barlow Bold"/>
              </a:rPr>
              <a:t>Gültekin</a:t>
            </a:r>
            <a:r>
              <a:rPr lang="en-US" sz="3444" b="1" dirty="0">
                <a:solidFill>
                  <a:srgbClr val="8564FB"/>
                </a:solidFill>
                <a:latin typeface="Barlow Bold"/>
                <a:ea typeface="Barlow Bold"/>
                <a:cs typeface="Barlow Bold"/>
                <a:sym typeface="Barlow Bold"/>
              </a:rPr>
              <a:t> </a:t>
            </a:r>
            <a:r>
              <a:rPr lang="en-US" sz="3444" b="1" dirty="0" err="1">
                <a:solidFill>
                  <a:srgbClr val="8564FB"/>
                </a:solidFill>
                <a:latin typeface="Barlow Bold"/>
                <a:ea typeface="Barlow Bold"/>
                <a:cs typeface="Barlow Bold"/>
                <a:sym typeface="Barlow Bold"/>
              </a:rPr>
              <a:t>Gürdal</a:t>
            </a:r>
            <a:endParaRPr lang="en-US" sz="3444" b="1" dirty="0">
              <a:solidFill>
                <a:srgbClr val="8564FB"/>
              </a:solidFill>
              <a:latin typeface="Barlow Bold"/>
              <a:ea typeface="Barlow Bold"/>
              <a:cs typeface="Barlow Bold"/>
              <a:sym typeface="Barlow Bold"/>
            </a:endParaRPr>
          </a:p>
        </p:txBody>
      </p:sp>
      <p:sp>
        <p:nvSpPr>
          <p:cNvPr id="47" name="TextBox 47"/>
          <p:cNvSpPr txBox="1"/>
          <p:nvPr/>
        </p:nvSpPr>
        <p:spPr>
          <a:xfrm>
            <a:off x="1028700" y="6899360"/>
            <a:ext cx="4289828" cy="923441"/>
          </a:xfrm>
          <a:prstGeom prst="rect">
            <a:avLst/>
          </a:prstGeom>
        </p:spPr>
        <p:txBody>
          <a:bodyPr lIns="0" tIns="0" rIns="0" bIns="0" rtlCol="0" anchor="t">
            <a:spAutoFit/>
          </a:bodyPr>
          <a:lstStyle/>
          <a:p>
            <a:pPr algn="l">
              <a:lnSpc>
                <a:spcPts val="3701"/>
              </a:lnSpc>
            </a:pPr>
            <a:r>
              <a:rPr lang="en-US" sz="2644" dirty="0" err="1">
                <a:solidFill>
                  <a:srgbClr val="000000"/>
                </a:solidFill>
                <a:latin typeface="Barlow SemiCondensed"/>
                <a:ea typeface="Barlow SemiCondensed"/>
                <a:cs typeface="Barlow SemiCondensed"/>
                <a:sym typeface="Barlow SemiCondensed"/>
              </a:rPr>
              <a:t>Daire</a:t>
            </a:r>
            <a:r>
              <a:rPr lang="en-US" sz="2644" dirty="0">
                <a:solidFill>
                  <a:srgbClr val="000000"/>
                </a:solidFill>
                <a:latin typeface="Barlow SemiCondensed"/>
                <a:ea typeface="Barlow SemiCondensed"/>
                <a:cs typeface="Barlow SemiCondensed"/>
                <a:sym typeface="Barlow SemiCondensed"/>
              </a:rPr>
              <a:t> </a:t>
            </a:r>
            <a:r>
              <a:rPr lang="en-US" sz="2644" dirty="0" err="1">
                <a:solidFill>
                  <a:srgbClr val="000000"/>
                </a:solidFill>
                <a:latin typeface="Barlow SemiCondensed"/>
                <a:ea typeface="Barlow SemiCondensed"/>
                <a:cs typeface="Barlow SemiCondensed"/>
                <a:sym typeface="Barlow SemiCondensed"/>
              </a:rPr>
              <a:t>Başkanı</a:t>
            </a:r>
            <a:endParaRPr lang="en-US" sz="2644" dirty="0">
              <a:solidFill>
                <a:srgbClr val="000000"/>
              </a:solidFill>
              <a:latin typeface="Barlow SemiCondensed"/>
              <a:ea typeface="Barlow SemiCondensed"/>
              <a:cs typeface="Barlow SemiCondensed"/>
              <a:sym typeface="Barlow SemiCondensed"/>
            </a:endParaRPr>
          </a:p>
          <a:p>
            <a:pPr algn="l">
              <a:lnSpc>
                <a:spcPts val="3701"/>
              </a:lnSpc>
              <a:spcBef>
                <a:spcPct val="0"/>
              </a:spcBef>
            </a:pPr>
            <a:r>
              <a:rPr lang="en-US" sz="2644" dirty="0">
                <a:solidFill>
                  <a:srgbClr val="000000"/>
                </a:solidFill>
                <a:latin typeface="Barlow SemiCondensed"/>
                <a:ea typeface="Barlow SemiCondensed"/>
                <a:cs typeface="Barlow SemiCondensed"/>
                <a:sym typeface="Barlow SemiCondensed"/>
              </a:rPr>
              <a:t>İYTE </a:t>
            </a:r>
            <a:r>
              <a:rPr lang="en-US" sz="2644" dirty="0" err="1">
                <a:solidFill>
                  <a:srgbClr val="000000"/>
                </a:solidFill>
                <a:latin typeface="Barlow SemiCondensed"/>
                <a:ea typeface="Barlow SemiCondensed"/>
                <a:cs typeface="Barlow SemiCondensed"/>
                <a:sym typeface="Barlow SemiCondensed"/>
              </a:rPr>
              <a:t>Kütüphanesi</a:t>
            </a:r>
            <a:endParaRPr lang="en-US" sz="2644" dirty="0">
              <a:solidFill>
                <a:srgbClr val="000000"/>
              </a:solidFill>
              <a:latin typeface="Barlow SemiCondensed"/>
              <a:ea typeface="Barlow SemiCondensed"/>
              <a:cs typeface="Barlow SemiCondensed"/>
              <a:sym typeface="Barlow SemiCondensed"/>
            </a:endParaRPr>
          </a:p>
        </p:txBody>
      </p:sp>
      <p:grpSp>
        <p:nvGrpSpPr>
          <p:cNvPr id="48" name="Group 48"/>
          <p:cNvGrpSpPr/>
          <p:nvPr/>
        </p:nvGrpSpPr>
        <p:grpSpPr>
          <a:xfrm>
            <a:off x="9144000" y="1226150"/>
            <a:ext cx="1116851" cy="959794"/>
            <a:chOff x="0" y="0"/>
            <a:chExt cx="812800" cy="698500"/>
          </a:xfrm>
        </p:grpSpPr>
        <p:sp>
          <p:nvSpPr>
            <p:cNvPr id="49" name="Freeform 49"/>
            <p:cNvSpPr/>
            <p:nvPr/>
          </p:nvSpPr>
          <p:spPr>
            <a:xfrm>
              <a:off x="15973" y="0"/>
              <a:ext cx="780854" cy="698500"/>
            </a:xfrm>
            <a:custGeom>
              <a:avLst/>
              <a:gdLst/>
              <a:ahLst/>
              <a:cxnLst/>
              <a:rect l="l" t="t" r="r" b="b"/>
              <a:pathLst>
                <a:path w="780854" h="698500">
                  <a:moveTo>
                    <a:pt x="754995" y="421149"/>
                  </a:moveTo>
                  <a:lnTo>
                    <a:pt x="635459" y="626601"/>
                  </a:lnTo>
                  <a:cubicBezTo>
                    <a:pt x="609560" y="671115"/>
                    <a:pt x="561944" y="698500"/>
                    <a:pt x="510444" y="698500"/>
                  </a:cubicBezTo>
                  <a:lnTo>
                    <a:pt x="270410" y="698500"/>
                  </a:lnTo>
                  <a:cubicBezTo>
                    <a:pt x="218910" y="698500"/>
                    <a:pt x="171294" y="671115"/>
                    <a:pt x="145395" y="626601"/>
                  </a:cubicBezTo>
                  <a:lnTo>
                    <a:pt x="25859" y="421149"/>
                  </a:lnTo>
                  <a:cubicBezTo>
                    <a:pt x="0" y="376704"/>
                    <a:pt x="0" y="321796"/>
                    <a:pt x="25859" y="277351"/>
                  </a:cubicBezTo>
                  <a:lnTo>
                    <a:pt x="145395" y="71899"/>
                  </a:lnTo>
                  <a:cubicBezTo>
                    <a:pt x="171294" y="27385"/>
                    <a:pt x="218910" y="0"/>
                    <a:pt x="270410" y="0"/>
                  </a:cubicBezTo>
                  <a:lnTo>
                    <a:pt x="510444" y="0"/>
                  </a:lnTo>
                  <a:cubicBezTo>
                    <a:pt x="561944" y="0"/>
                    <a:pt x="609560" y="27385"/>
                    <a:pt x="635459" y="71899"/>
                  </a:cubicBezTo>
                  <a:lnTo>
                    <a:pt x="754995" y="277351"/>
                  </a:lnTo>
                  <a:cubicBezTo>
                    <a:pt x="780854" y="321796"/>
                    <a:pt x="780854" y="376704"/>
                    <a:pt x="754995" y="421149"/>
                  </a:cubicBezTo>
                  <a:close/>
                </a:path>
              </a:pathLst>
            </a:custGeom>
            <a:gradFill rotWithShape="1">
              <a:gsLst>
                <a:gs pos="0">
                  <a:srgbClr val="8C52FF">
                    <a:alpha val="100000"/>
                  </a:srgbClr>
                </a:gs>
                <a:gs pos="100000">
                  <a:srgbClr val="5CE1E6">
                    <a:alpha val="100000"/>
                  </a:srgbClr>
                </a:gs>
              </a:gsLst>
              <a:lin ang="0"/>
            </a:gradFill>
          </p:spPr>
        </p:sp>
        <p:sp>
          <p:nvSpPr>
            <p:cNvPr id="50" name="TextBox 5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582380" y="9258300"/>
            <a:ext cx="7937383" cy="666849"/>
          </a:xfrm>
          <a:prstGeom prst="rect">
            <a:avLst/>
          </a:prstGeom>
        </p:spPr>
        <p:txBody>
          <a:bodyPr lIns="0" tIns="0" rIns="0" bIns="0" rtlCol="0" anchor="t">
            <a:spAutoFit/>
          </a:bodyPr>
          <a:lstStyle/>
          <a:p>
            <a:pPr algn="ctr">
              <a:lnSpc>
                <a:spcPts val="2555"/>
              </a:lnSpc>
            </a:pPr>
            <a:r>
              <a:rPr lang="en-US" sz="2400" b="1" dirty="0" err="1">
                <a:solidFill>
                  <a:srgbClr val="080D13"/>
                </a:solidFill>
                <a:latin typeface="Barlow Bold"/>
                <a:ea typeface="Barlow Bold"/>
                <a:cs typeface="Barlow Bold"/>
                <a:sym typeface="Barlow Bold"/>
              </a:rPr>
              <a:t>Etkili</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Makale</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Yazma</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Teknikleri</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ve</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Yapay</a:t>
            </a:r>
            <a:r>
              <a:rPr lang="en-US" sz="2400" b="1" dirty="0">
                <a:solidFill>
                  <a:srgbClr val="080D13"/>
                </a:solidFill>
                <a:latin typeface="Barlow Bold"/>
                <a:ea typeface="Barlow Bold"/>
                <a:cs typeface="Barlow Bold"/>
                <a:sym typeface="Barlow Bold"/>
              </a:rPr>
              <a:t> </a:t>
            </a:r>
            <a:r>
              <a:rPr lang="en-US" sz="2400" b="1" dirty="0" err="1">
                <a:solidFill>
                  <a:srgbClr val="080D13"/>
                </a:solidFill>
                <a:latin typeface="Barlow Bold"/>
                <a:ea typeface="Barlow Bold"/>
                <a:cs typeface="Barlow Bold"/>
                <a:sym typeface="Barlow Bold"/>
              </a:rPr>
              <a:t>Zeka</a:t>
            </a:r>
            <a:endParaRPr lang="en-US" sz="2400" b="1" dirty="0">
              <a:solidFill>
                <a:srgbClr val="080D13"/>
              </a:solidFill>
              <a:latin typeface="Barlow Bold"/>
              <a:ea typeface="Barlow Bold"/>
              <a:cs typeface="Barlow Bold"/>
              <a:sym typeface="Barlow Bold"/>
            </a:endParaRPr>
          </a:p>
          <a:p>
            <a:pPr algn="ctr">
              <a:lnSpc>
                <a:spcPts val="2555"/>
              </a:lnSpc>
            </a:pPr>
            <a:r>
              <a:rPr lang="en-US" sz="2400" b="1" dirty="0">
                <a:solidFill>
                  <a:srgbClr val="080D13"/>
                </a:solidFill>
                <a:latin typeface="Barlow Bold"/>
                <a:ea typeface="Barlow Bold"/>
                <a:cs typeface="Barlow Bold"/>
                <a:sym typeface="Barlow Bold"/>
              </a:rPr>
              <a:t>7 Mart 2025</a:t>
            </a:r>
          </a:p>
        </p:txBody>
      </p:sp>
      <p:sp>
        <p:nvSpPr>
          <p:cNvPr id="52" name="Freeform 52"/>
          <p:cNvSpPr/>
          <p:nvPr/>
        </p:nvSpPr>
        <p:spPr>
          <a:xfrm>
            <a:off x="5110621" y="5830084"/>
            <a:ext cx="2539897" cy="2539897"/>
          </a:xfrm>
          <a:custGeom>
            <a:avLst/>
            <a:gdLst/>
            <a:ahLst/>
            <a:cxnLst/>
            <a:rect l="l" t="t" r="r" b="b"/>
            <a:pathLst>
              <a:path w="2539897" h="2539897">
                <a:moveTo>
                  <a:pt x="0" y="0"/>
                </a:moveTo>
                <a:lnTo>
                  <a:pt x="2539897" y="0"/>
                </a:lnTo>
                <a:lnTo>
                  <a:pt x="2539897" y="2539897"/>
                </a:lnTo>
                <a:lnTo>
                  <a:pt x="0" y="2539897"/>
                </a:lnTo>
                <a:lnTo>
                  <a:pt x="0" y="0"/>
                </a:lnTo>
                <a:close/>
              </a:path>
            </a:pathLst>
          </a:custGeom>
          <a:blipFill>
            <a:blip r:embed="rId7"/>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7683" y="6073176"/>
            <a:ext cx="11505516" cy="6594889"/>
            <a:chOff x="0" y="0"/>
            <a:chExt cx="1218611" cy="698500"/>
          </a:xfrm>
        </p:grpSpPr>
        <p:sp>
          <p:nvSpPr>
            <p:cNvPr id="3"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6574507" y="-128222"/>
            <a:ext cx="4511381" cy="3876968"/>
            <a:chOff x="0" y="0"/>
            <a:chExt cx="812800" cy="698500"/>
          </a:xfrm>
        </p:grpSpPr>
        <p:sp>
          <p:nvSpPr>
            <p:cNvPr id="21"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76200" y="59018"/>
            <a:ext cx="18288000" cy="795089"/>
          </a:xfrm>
          <a:prstGeom prst="rect">
            <a:avLst/>
          </a:prstGeom>
        </p:spPr>
        <p:txBody>
          <a:bodyPr wrap="square" lIns="0" tIns="0" rIns="0" bIns="0" rtlCol="0" anchor="t">
            <a:spAutoFit/>
          </a:bodyPr>
          <a:lstStyle/>
          <a:p>
            <a:pPr algn="ctr">
              <a:lnSpc>
                <a:spcPts val="6212"/>
              </a:lnSpc>
            </a:pPr>
            <a:r>
              <a:rPr lang="en-US" sz="5752" b="1" spc="-126" dirty="0">
                <a:solidFill>
                  <a:srgbClr val="8564FB"/>
                </a:solidFill>
                <a:latin typeface="Telegraf Bold"/>
                <a:ea typeface="Telegraf Bold"/>
                <a:cs typeface="Telegraf Bold"/>
                <a:sym typeface="Telegraf Bold"/>
              </a:rPr>
              <a:t>Scopus </a:t>
            </a:r>
            <a:r>
              <a:rPr lang="tr-TR" sz="5752" b="1" spc="-126" dirty="0" smtClean="0">
                <a:solidFill>
                  <a:srgbClr val="8564FB"/>
                </a:solidFill>
                <a:latin typeface="Telegraf Bold"/>
                <a:ea typeface="Telegraf Bold"/>
                <a:cs typeface="Telegraf Bold"/>
                <a:sym typeface="Telegraf Bold"/>
              </a:rPr>
              <a:t>AI</a:t>
            </a:r>
            <a:endParaRPr lang="en-US" sz="5752" b="1" spc="-126" dirty="0">
              <a:solidFill>
                <a:srgbClr val="8564FB"/>
              </a:solidFill>
              <a:latin typeface="Telegraf Bold"/>
              <a:ea typeface="Telegraf Bold"/>
              <a:cs typeface="Telegraf Bold"/>
              <a:sym typeface="Telegraf Bold"/>
            </a:endParaRP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pic>
        <p:nvPicPr>
          <p:cNvPr id="24" name="Resim 23"/>
          <p:cNvPicPr>
            <a:picLocks noChangeAspect="1"/>
          </p:cNvPicPr>
          <p:nvPr/>
        </p:nvPicPr>
        <p:blipFill>
          <a:blip r:embed="rId6"/>
          <a:stretch>
            <a:fillRect/>
          </a:stretch>
        </p:blipFill>
        <p:spPr>
          <a:xfrm>
            <a:off x="2480898" y="817144"/>
            <a:ext cx="14437336" cy="94450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53924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7683" y="6073176"/>
            <a:ext cx="11505516" cy="6594889"/>
            <a:chOff x="0" y="0"/>
            <a:chExt cx="1218611" cy="698500"/>
          </a:xfrm>
        </p:grpSpPr>
        <p:sp>
          <p:nvSpPr>
            <p:cNvPr id="3"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6574507" y="-128222"/>
            <a:ext cx="4511381" cy="3876968"/>
            <a:chOff x="0" y="0"/>
            <a:chExt cx="812800" cy="698500"/>
          </a:xfrm>
        </p:grpSpPr>
        <p:sp>
          <p:nvSpPr>
            <p:cNvPr id="21"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2644522" y="477061"/>
            <a:ext cx="7975516" cy="1846659"/>
          </a:xfrm>
          <a:prstGeom prst="rect">
            <a:avLst/>
          </a:prstGeom>
        </p:spPr>
        <p:txBody>
          <a:bodyPr wrap="square" lIns="0" tIns="0" rIns="0" bIns="0" rtlCol="0" anchor="t">
            <a:spAutoFit/>
          </a:bodyPr>
          <a:lstStyle/>
          <a:p>
            <a:pPr algn="ctr"/>
            <a:r>
              <a:rPr lang="en-US" sz="4000" b="1" spc="-126" dirty="0" err="1">
                <a:solidFill>
                  <a:srgbClr val="8564FB"/>
                </a:solidFill>
                <a:latin typeface="Telegraf Bold"/>
                <a:ea typeface="Telegraf Bold"/>
                <a:cs typeface="Telegraf Bold"/>
                <a:sym typeface="Telegraf Bold"/>
              </a:rPr>
              <a:t>Clarivate</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Üretken</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Yapay</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Zeka</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Destekli</a:t>
            </a:r>
            <a:r>
              <a:rPr lang="en-US" sz="4000" b="1" spc="-126" dirty="0">
                <a:solidFill>
                  <a:srgbClr val="8564FB"/>
                </a:solidFill>
                <a:latin typeface="Telegraf Bold"/>
                <a:ea typeface="Telegraf Bold"/>
                <a:cs typeface="Telegraf Bold"/>
                <a:sym typeface="Telegraf Bold"/>
              </a:rPr>
              <a:t> Web of Science </a:t>
            </a:r>
            <a:r>
              <a:rPr lang="en-US" sz="4000" b="1" spc="-126" dirty="0" err="1">
                <a:solidFill>
                  <a:srgbClr val="8564FB"/>
                </a:solidFill>
                <a:latin typeface="Telegraf Bold"/>
                <a:ea typeface="Telegraf Bold"/>
                <a:cs typeface="Telegraf Bold"/>
                <a:sym typeface="Telegraf Bold"/>
              </a:rPr>
              <a:t>Araştırma</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Asistanını</a:t>
            </a:r>
            <a:r>
              <a:rPr lang="en-US" sz="4000" b="1" spc="-126" dirty="0">
                <a:solidFill>
                  <a:srgbClr val="8564FB"/>
                </a:solidFill>
                <a:latin typeface="Telegraf Bold"/>
                <a:ea typeface="Telegraf Bold"/>
                <a:cs typeface="Telegraf Bold"/>
                <a:sym typeface="Telegraf Bold"/>
              </a:rPr>
              <a:t> </a:t>
            </a:r>
            <a:r>
              <a:rPr lang="en-US" sz="4000" b="1" spc="-126" dirty="0" err="1">
                <a:solidFill>
                  <a:srgbClr val="8564FB"/>
                </a:solidFill>
                <a:latin typeface="Telegraf Bold"/>
                <a:ea typeface="Telegraf Bold"/>
                <a:cs typeface="Telegraf Bold"/>
                <a:sym typeface="Telegraf Bold"/>
              </a:rPr>
              <a:t>Başlattı</a:t>
            </a:r>
            <a:endParaRPr lang="en-US" sz="4000" b="1" spc="-126" dirty="0">
              <a:solidFill>
                <a:srgbClr val="8564FB"/>
              </a:solidFill>
              <a:latin typeface="Telegraf Bold"/>
              <a:ea typeface="Telegraf Bold"/>
              <a:cs typeface="Telegraf Bold"/>
              <a:sym typeface="Telegraf Bold"/>
            </a:endParaRP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sp>
        <p:nvSpPr>
          <p:cNvPr id="6" name="Dikdörtgen 5"/>
          <p:cNvSpPr/>
          <p:nvPr/>
        </p:nvSpPr>
        <p:spPr>
          <a:xfrm>
            <a:off x="533399" y="2578321"/>
            <a:ext cx="9982199" cy="1077218"/>
          </a:xfrm>
          <a:prstGeom prst="rect">
            <a:avLst/>
          </a:prstGeom>
        </p:spPr>
        <p:txBody>
          <a:bodyPr wrap="square">
            <a:spAutoFit/>
          </a:bodyPr>
          <a:lstStyle/>
          <a:p>
            <a:pPr marL="571500" lvl="0" indent="-571500" algn="just">
              <a:buFont typeface="Arial" panose="020B0604020202020204" pitchFamily="34" charset="0"/>
              <a:buChar char="•"/>
            </a:pPr>
            <a:r>
              <a:rPr lang="tr-TR" sz="3200" b="1" dirty="0">
                <a:latin typeface="Barlow"/>
                <a:cs typeface="Poppins" panose="020B0604020202020204" charset="0"/>
              </a:rPr>
              <a:t>Belgeler için esnek arama</a:t>
            </a:r>
            <a:r>
              <a:rPr lang="tr-TR" sz="3200" dirty="0">
                <a:latin typeface="Barlow"/>
                <a:cs typeface="Poppins" panose="020B0604020202020204" charset="0"/>
              </a:rPr>
              <a:t> – Birçok dilde doğal dil aramaları</a:t>
            </a:r>
          </a:p>
        </p:txBody>
      </p:sp>
      <p:sp>
        <p:nvSpPr>
          <p:cNvPr id="7" name="Dikdörtgen 6"/>
          <p:cNvSpPr/>
          <p:nvPr/>
        </p:nvSpPr>
        <p:spPr>
          <a:xfrm>
            <a:off x="533399" y="3971879"/>
            <a:ext cx="9900127" cy="2062103"/>
          </a:xfrm>
          <a:prstGeom prst="rect">
            <a:avLst/>
          </a:prstGeom>
        </p:spPr>
        <p:txBody>
          <a:bodyPr wrap="square">
            <a:spAutoFit/>
          </a:bodyPr>
          <a:lstStyle/>
          <a:p>
            <a:pPr marL="571500" lvl="0" indent="-571500" algn="just">
              <a:buFont typeface="Arial" panose="020B0604020202020204" pitchFamily="34" charset="0"/>
              <a:buChar char="•"/>
            </a:pPr>
            <a:r>
              <a:rPr lang="tr-TR" sz="3200" b="1" dirty="0">
                <a:latin typeface="Barlow"/>
                <a:cs typeface="Poppins" panose="020B0604020202020204" charset="0"/>
              </a:rPr>
              <a:t>Rehberli istemler ve görevler</a:t>
            </a:r>
            <a:r>
              <a:rPr lang="tr-TR" sz="3200" dirty="0">
                <a:latin typeface="Barlow"/>
                <a:cs typeface="Poppins" panose="020B0604020202020204" charset="0"/>
              </a:rPr>
              <a:t> – Araştırma görevlerini geliştirme yolları önerme ve keşif kapsamını genişletmek veya iyileştirmek için bağlama özgü istemleri takip etme.</a:t>
            </a:r>
          </a:p>
        </p:txBody>
      </p:sp>
      <p:sp>
        <p:nvSpPr>
          <p:cNvPr id="8" name="Dikdörtgen 7"/>
          <p:cNvSpPr/>
          <p:nvPr/>
        </p:nvSpPr>
        <p:spPr>
          <a:xfrm>
            <a:off x="459634" y="6296309"/>
            <a:ext cx="10061091" cy="2062103"/>
          </a:xfrm>
          <a:prstGeom prst="rect">
            <a:avLst/>
          </a:prstGeom>
        </p:spPr>
        <p:txBody>
          <a:bodyPr wrap="square">
            <a:spAutoFit/>
          </a:bodyPr>
          <a:lstStyle/>
          <a:p>
            <a:pPr marL="571500" indent="-571500">
              <a:buFont typeface="Arial" panose="020B0604020202020204" pitchFamily="34" charset="0"/>
              <a:buChar char="•"/>
            </a:pPr>
            <a:r>
              <a:rPr lang="tr-TR" sz="3200" b="1" dirty="0">
                <a:latin typeface="Barlow"/>
                <a:cs typeface="Telegraf Bold" panose="020B0604020202020204" charset="0"/>
              </a:rPr>
              <a:t>Benzersiz veri görselleştirmeleri</a:t>
            </a:r>
            <a:r>
              <a:rPr lang="tr-TR" sz="3200" dirty="0">
                <a:latin typeface="Barlow"/>
                <a:cs typeface="Telegraf Bold" panose="020B0604020202020204" charset="0"/>
              </a:rPr>
              <a:t> – Bir konuya ilişkin farklı açılardan bilgi veren ve araştırmalarda daha derinlemesine yönlendiren trend grafiklerini, konu haritalarını ve ortak atıf ağlarını keşfedebilme.</a:t>
            </a:r>
          </a:p>
        </p:txBody>
      </p:sp>
      <p:pic>
        <p:nvPicPr>
          <p:cNvPr id="46" name="Resim 45"/>
          <p:cNvPicPr>
            <a:picLocks noChangeAspect="1"/>
          </p:cNvPicPr>
          <p:nvPr/>
        </p:nvPicPr>
        <p:blipFill>
          <a:blip r:embed="rId6"/>
          <a:stretch>
            <a:fillRect/>
          </a:stretch>
        </p:blipFill>
        <p:spPr>
          <a:xfrm>
            <a:off x="11218466" y="281104"/>
            <a:ext cx="6563609" cy="8899993"/>
          </a:xfrm>
          <a:prstGeom prst="rect">
            <a:avLst/>
          </a:prstGeom>
          <a:ln>
            <a:noFill/>
          </a:ln>
          <a:effectLst>
            <a:outerShdw blurRad="190500" algn="tl" rotWithShape="0">
              <a:srgbClr val="000000">
                <a:alpha val="70000"/>
              </a:srgbClr>
            </a:outerShdw>
          </a:effectLst>
        </p:spPr>
      </p:pic>
      <p:sp>
        <p:nvSpPr>
          <p:cNvPr id="47" name="Dikdörtgen 46"/>
          <p:cNvSpPr/>
          <p:nvPr/>
        </p:nvSpPr>
        <p:spPr>
          <a:xfrm>
            <a:off x="973002" y="9614029"/>
            <a:ext cx="9897261" cy="323165"/>
          </a:xfrm>
          <a:prstGeom prst="rect">
            <a:avLst/>
          </a:prstGeom>
        </p:spPr>
        <p:txBody>
          <a:bodyPr wrap="square">
            <a:spAutoFit/>
          </a:bodyPr>
          <a:lstStyle/>
          <a:p>
            <a:r>
              <a:rPr lang="tr-TR" sz="1500" dirty="0">
                <a:latin typeface="Barlow"/>
                <a:hlinkClick r:id="rId7"/>
              </a:rPr>
              <a:t>https://clarivate.com/news/clarivate-launches-generative-ai-powered-web-of-science-research-assistant</a:t>
            </a:r>
            <a:r>
              <a:rPr lang="tr-TR" sz="1500" dirty="0" smtClean="0">
                <a:latin typeface="Barlow"/>
                <a:hlinkClick r:id="rId7"/>
              </a:rPr>
              <a:t>/</a:t>
            </a:r>
            <a:r>
              <a:rPr lang="tr-TR" sz="1500" dirty="0" smtClean="0">
                <a:latin typeface="Barlow"/>
              </a:rPr>
              <a:t> </a:t>
            </a:r>
            <a:endParaRPr lang="tr-TR" sz="1500" dirty="0">
              <a:latin typeface="Barlow"/>
            </a:endParaRPr>
          </a:p>
        </p:txBody>
      </p:sp>
    </p:spTree>
    <p:extLst>
      <p:ext uri="{BB962C8B-B14F-4D97-AF65-F5344CB8AC3E}">
        <p14:creationId xmlns:p14="http://schemas.microsoft.com/office/powerpoint/2010/main" val="1001207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7683" y="6073176"/>
            <a:ext cx="11505516" cy="6594889"/>
            <a:chOff x="0" y="0"/>
            <a:chExt cx="1218611" cy="698500"/>
          </a:xfrm>
        </p:grpSpPr>
        <p:sp>
          <p:nvSpPr>
            <p:cNvPr id="3"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9132662" y="1378643"/>
            <a:ext cx="14424278" cy="1015663"/>
          </a:xfrm>
          <a:prstGeom prst="rect">
            <a:avLst/>
          </a:prstGeom>
        </p:spPr>
        <p:txBody>
          <a:bodyPr wrap="square" lIns="0" tIns="0" rIns="0" bIns="0" rtlCol="0" anchor="t">
            <a:spAutoFit/>
          </a:bodyPr>
          <a:lstStyle/>
          <a:p>
            <a:pPr algn="ctr"/>
            <a:r>
              <a:rPr lang="en-US" sz="6600" b="1" spc="-126" dirty="0" smtClean="0">
                <a:solidFill>
                  <a:srgbClr val="8564FB"/>
                </a:solidFill>
                <a:latin typeface="Telegraf Bold"/>
                <a:ea typeface="Telegraf Bold"/>
                <a:cs typeface="Telegraf Bold"/>
                <a:sym typeface="Telegraf Bold"/>
              </a:rPr>
              <a:t>GCRIS AI</a:t>
            </a:r>
            <a:endParaRPr lang="en-US" sz="6600" b="1" spc="-126" dirty="0">
              <a:solidFill>
                <a:srgbClr val="8564FB"/>
              </a:solidFill>
              <a:latin typeface="Telegraf Bold"/>
              <a:ea typeface="Telegraf Bold"/>
              <a:cs typeface="Telegraf Bold"/>
              <a:sym typeface="Telegraf Bold"/>
            </a:endParaRP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pic>
        <p:nvPicPr>
          <p:cNvPr id="5" name="Resim 4"/>
          <p:cNvPicPr>
            <a:picLocks noChangeAspect="1"/>
          </p:cNvPicPr>
          <p:nvPr/>
        </p:nvPicPr>
        <p:blipFill>
          <a:blip r:embed="rId6"/>
          <a:stretch>
            <a:fillRect/>
          </a:stretch>
        </p:blipFill>
        <p:spPr>
          <a:xfrm>
            <a:off x="0" y="39640"/>
            <a:ext cx="14492587" cy="10260930"/>
          </a:xfrm>
          <a:prstGeom prst="rect">
            <a:avLst/>
          </a:prstGeom>
        </p:spPr>
      </p:pic>
      <p:pic>
        <p:nvPicPr>
          <p:cNvPr id="26" name="Resim 25"/>
          <p:cNvPicPr>
            <a:picLocks noChangeAspect="1"/>
          </p:cNvPicPr>
          <p:nvPr/>
        </p:nvPicPr>
        <p:blipFill>
          <a:blip r:embed="rId7"/>
          <a:stretch>
            <a:fillRect/>
          </a:stretch>
        </p:blipFill>
        <p:spPr>
          <a:xfrm>
            <a:off x="12535290" y="3238500"/>
            <a:ext cx="5638800" cy="6539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7197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17208920" y="-339693"/>
            <a:ext cx="3242555" cy="4088439"/>
          </a:xfrm>
          <a:prstGeom prst="rect">
            <a:avLst/>
          </a:prstGeom>
        </p:spPr>
        <p:txBody>
          <a:bodyPr lIns="50800" tIns="50800" rIns="50800" bIns="50800" rtlCol="0" anchor="ctr"/>
          <a:lstStyle/>
          <a:p>
            <a:pPr algn="ctr">
              <a:lnSpc>
                <a:spcPts val="2659"/>
              </a:lnSpc>
              <a:spcBef>
                <a:spcPct val="0"/>
              </a:spcBef>
            </a:pPr>
            <a:endParaRPr/>
          </a:p>
        </p:txBody>
      </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69452" y="316231"/>
            <a:ext cx="18288000" cy="795089"/>
          </a:xfrm>
          <a:prstGeom prst="rect">
            <a:avLst/>
          </a:prstGeom>
        </p:spPr>
        <p:txBody>
          <a:bodyPr wrap="square" lIns="0" tIns="0" rIns="0" bIns="0" rtlCol="0" anchor="t">
            <a:spAutoFit/>
          </a:bodyPr>
          <a:lstStyle/>
          <a:p>
            <a:pPr algn="ctr">
              <a:lnSpc>
                <a:spcPts val="6212"/>
              </a:lnSpc>
            </a:pPr>
            <a:r>
              <a:rPr lang="en-US" sz="5752" b="1" spc="-126" dirty="0">
                <a:solidFill>
                  <a:srgbClr val="8564FB"/>
                </a:solidFill>
                <a:latin typeface="Telegraf Bold"/>
                <a:ea typeface="Telegraf Bold"/>
                <a:cs typeface="Telegraf Bold"/>
                <a:sym typeface="Telegraf Bold"/>
              </a:rPr>
              <a:t>GCRIS AI - </a:t>
            </a:r>
            <a:r>
              <a:rPr lang="en-US" sz="5752" b="1" spc="-126" dirty="0" err="1">
                <a:solidFill>
                  <a:srgbClr val="8564FB"/>
                </a:solidFill>
                <a:latin typeface="Telegraf Bold"/>
                <a:ea typeface="Telegraf Bold"/>
                <a:cs typeface="Telegraf Bold"/>
                <a:sym typeface="Telegraf Bold"/>
              </a:rPr>
              <a:t>Örnekler</a:t>
            </a:r>
            <a:endParaRPr lang="en-US" sz="5752" b="1" spc="-126" dirty="0">
              <a:solidFill>
                <a:srgbClr val="8564FB"/>
              </a:solidFill>
              <a:latin typeface="Telegraf Bold"/>
              <a:ea typeface="Telegraf Bold"/>
              <a:cs typeface="Telegraf Bold"/>
              <a:sym typeface="Telegraf Bold"/>
            </a:endParaRP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graphicFrame>
        <p:nvGraphicFramePr>
          <p:cNvPr id="25" name="Diagram 3"/>
          <p:cNvGraphicFramePr/>
          <p:nvPr>
            <p:extLst>
              <p:ext uri="{D42A27DB-BD31-4B8C-83A1-F6EECF244321}">
                <p14:modId xmlns:p14="http://schemas.microsoft.com/office/powerpoint/2010/main" val="1583335324"/>
              </p:ext>
            </p:extLst>
          </p:nvPr>
        </p:nvGraphicFramePr>
        <p:xfrm>
          <a:off x="446314" y="1334368"/>
          <a:ext cx="17395371" cy="87621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83720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0"/>
          <p:cNvGrpSpPr/>
          <p:nvPr/>
        </p:nvGrpSpPr>
        <p:grpSpPr>
          <a:xfrm>
            <a:off x="16574507" y="-128222"/>
            <a:ext cx="4511381" cy="3876968"/>
            <a:chOff x="0" y="0"/>
            <a:chExt cx="812800" cy="698500"/>
          </a:xfrm>
        </p:grpSpPr>
        <p:sp>
          <p:nvSpPr>
            <p:cNvPr id="19"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0"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2"/>
          <p:cNvGrpSpPr/>
          <p:nvPr/>
        </p:nvGrpSpPr>
        <p:grpSpPr>
          <a:xfrm>
            <a:off x="10007683" y="6073176"/>
            <a:ext cx="11505516" cy="6594889"/>
            <a:chOff x="0" y="0"/>
            <a:chExt cx="1218611" cy="698500"/>
          </a:xfrm>
        </p:grpSpPr>
        <p:sp>
          <p:nvSpPr>
            <p:cNvPr id="16"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7"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5" name="Dikdörtgen 4"/>
          <p:cNvSpPr/>
          <p:nvPr/>
        </p:nvSpPr>
        <p:spPr>
          <a:xfrm>
            <a:off x="-53542" y="199015"/>
            <a:ext cx="18287999" cy="1708416"/>
          </a:xfrm>
          <a:prstGeom prst="rect">
            <a:avLst/>
          </a:prstGeom>
        </p:spPr>
        <p:txBody>
          <a:bodyPr wrap="square">
            <a:spAutoFit/>
          </a:bodyPr>
          <a:lstStyle/>
          <a:p>
            <a:pPr algn="ctr">
              <a:lnSpc>
                <a:spcPts val="6647"/>
              </a:lnSpc>
            </a:pPr>
            <a:r>
              <a:rPr lang="tr-TR" sz="6600" b="1" spc="-135" dirty="0">
                <a:solidFill>
                  <a:srgbClr val="8564FB"/>
                </a:solidFill>
                <a:latin typeface="Telegraf Bold"/>
                <a:ea typeface="Telegraf Bold"/>
                <a:cs typeface="Telegraf Bold"/>
                <a:sym typeface="Telegraf Bold"/>
              </a:rPr>
              <a:t>JSTOR İnteraktif Araştırma Aracı</a:t>
            </a:r>
            <a:endParaRPr lang="en-US" sz="6600" b="1" spc="-135" dirty="0">
              <a:solidFill>
                <a:srgbClr val="8564FB"/>
              </a:solidFill>
              <a:latin typeface="Telegraf Bold"/>
              <a:ea typeface="Telegraf Bold"/>
              <a:cs typeface="Telegraf Bold"/>
              <a:sym typeface="Telegraf Bold"/>
            </a:endParaRPr>
          </a:p>
          <a:p>
            <a:pPr algn="ctr">
              <a:lnSpc>
                <a:spcPts val="5999"/>
              </a:lnSpc>
            </a:pPr>
            <a:endParaRPr lang="en-US" sz="6600" b="1" spc="-135" dirty="0">
              <a:solidFill>
                <a:srgbClr val="8564FB"/>
              </a:solidFill>
              <a:latin typeface="Telegraf Bold"/>
              <a:ea typeface="Telegraf Bold"/>
              <a:cs typeface="Telegraf Bold"/>
              <a:sym typeface="Telegraf Bold"/>
            </a:endParaRPr>
          </a:p>
        </p:txBody>
      </p:sp>
      <p:grpSp>
        <p:nvGrpSpPr>
          <p:cNvPr id="9" name="Group 34"/>
          <p:cNvGrpSpPr/>
          <p:nvPr/>
        </p:nvGrpSpPr>
        <p:grpSpPr>
          <a:xfrm>
            <a:off x="-7733868" y="-4638337"/>
            <a:ext cx="11505516" cy="6594889"/>
            <a:chOff x="0" y="0"/>
            <a:chExt cx="1218611" cy="698500"/>
          </a:xfrm>
        </p:grpSpPr>
        <p:sp>
          <p:nvSpPr>
            <p:cNvPr id="10"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1"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37"/>
          <p:cNvGrpSpPr/>
          <p:nvPr/>
        </p:nvGrpSpPr>
        <p:grpSpPr>
          <a:xfrm>
            <a:off x="-3009892" y="8791097"/>
            <a:ext cx="4511381" cy="3876968"/>
            <a:chOff x="0" y="0"/>
            <a:chExt cx="812800" cy="698500"/>
          </a:xfrm>
        </p:grpSpPr>
        <p:sp>
          <p:nvSpPr>
            <p:cNvPr id="13"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4"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pic>
        <p:nvPicPr>
          <p:cNvPr id="21" name="Resim 20"/>
          <p:cNvPicPr>
            <a:picLocks noChangeAspect="1"/>
          </p:cNvPicPr>
          <p:nvPr/>
        </p:nvPicPr>
        <p:blipFill>
          <a:blip r:embed="rId2"/>
          <a:stretch>
            <a:fillRect/>
          </a:stretch>
        </p:blipFill>
        <p:spPr>
          <a:xfrm>
            <a:off x="180679" y="1184480"/>
            <a:ext cx="8533333" cy="8914286"/>
          </a:xfrm>
          <a:prstGeom prst="rect">
            <a:avLst/>
          </a:prstGeom>
          <a:ln>
            <a:noFill/>
          </a:ln>
          <a:effectLst>
            <a:outerShdw blurRad="190500" algn="tl" rotWithShape="0">
              <a:srgbClr val="000000">
                <a:alpha val="70000"/>
              </a:srgbClr>
            </a:outerShdw>
          </a:effectLst>
        </p:spPr>
      </p:pic>
      <p:graphicFrame>
        <p:nvGraphicFramePr>
          <p:cNvPr id="22" name="Diyagram 21"/>
          <p:cNvGraphicFramePr/>
          <p:nvPr>
            <p:extLst>
              <p:ext uri="{D42A27DB-BD31-4B8C-83A1-F6EECF244321}">
                <p14:modId xmlns:p14="http://schemas.microsoft.com/office/powerpoint/2010/main" val="2287635447"/>
              </p:ext>
            </p:extLst>
          </p:nvPr>
        </p:nvGraphicFramePr>
        <p:xfrm>
          <a:off x="8961308" y="2581328"/>
          <a:ext cx="9144000" cy="4832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Dikdörtgen 22"/>
          <p:cNvSpPr/>
          <p:nvPr/>
        </p:nvSpPr>
        <p:spPr>
          <a:xfrm>
            <a:off x="11085523" y="8020370"/>
            <a:ext cx="4895571" cy="646331"/>
          </a:xfrm>
          <a:prstGeom prst="rect">
            <a:avLst/>
          </a:prstGeom>
        </p:spPr>
        <p:txBody>
          <a:bodyPr wrap="none">
            <a:spAutoFit/>
          </a:bodyPr>
          <a:lstStyle/>
          <a:p>
            <a:r>
              <a:rPr lang="tr-TR" sz="3600" i="1" dirty="0">
                <a:latin typeface="Barlow"/>
              </a:rPr>
              <a:t>JSTOR </a:t>
            </a:r>
            <a:r>
              <a:rPr lang="tr-TR" sz="3600" i="1" dirty="0" smtClean="0">
                <a:latin typeface="Barlow"/>
              </a:rPr>
              <a:t>hesabı </a:t>
            </a:r>
            <a:r>
              <a:rPr lang="tr-TR" sz="3600" i="1" dirty="0">
                <a:latin typeface="Barlow"/>
              </a:rPr>
              <a:t>ile giriş </a:t>
            </a:r>
            <a:endParaRPr lang="tr-TR" sz="3600" i="1" dirty="0"/>
          </a:p>
        </p:txBody>
      </p:sp>
    </p:spTree>
    <p:extLst>
      <p:ext uri="{BB962C8B-B14F-4D97-AF65-F5344CB8AC3E}">
        <p14:creationId xmlns:p14="http://schemas.microsoft.com/office/powerpoint/2010/main" val="1002918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noChangeAspect="1"/>
          </p:cNvGrpSpPr>
          <p:nvPr/>
        </p:nvGrpSpPr>
        <p:grpSpPr>
          <a:xfrm>
            <a:off x="212432" y="1312911"/>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t="-2424" b="-2424"/>
              </a:stretch>
            </a:blipFill>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1" name="Group 11"/>
          <p:cNvGrpSpPr>
            <a:grpSpLocks noChangeAspect="1"/>
          </p:cNvGrpSpPr>
          <p:nvPr/>
        </p:nvGrpSpPr>
        <p:grpSpPr>
          <a:xfrm>
            <a:off x="5159413" y="1308555"/>
            <a:ext cx="3439778" cy="2186336"/>
            <a:chOff x="0" y="0"/>
            <a:chExt cx="10030460" cy="6375400"/>
          </a:xfrm>
        </p:grpSpPr>
        <p:sp>
          <p:nvSpPr>
            <p:cNvPr id="12" name="Freeform 1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3" name="Freeform 1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14" name="Freeform 14"/>
          <p:cNvSpPr/>
          <p:nvPr/>
        </p:nvSpPr>
        <p:spPr>
          <a:xfrm>
            <a:off x="5292776" y="2001497"/>
            <a:ext cx="3046204" cy="893961"/>
          </a:xfrm>
          <a:custGeom>
            <a:avLst/>
            <a:gdLst/>
            <a:ahLst/>
            <a:cxnLst/>
            <a:rect l="l" t="t" r="r" b="b"/>
            <a:pathLst>
              <a:path w="3046204" h="893961">
                <a:moveTo>
                  <a:pt x="0" y="0"/>
                </a:moveTo>
                <a:lnTo>
                  <a:pt x="3046204" y="0"/>
                </a:lnTo>
                <a:lnTo>
                  <a:pt x="3046204" y="893961"/>
                </a:lnTo>
                <a:lnTo>
                  <a:pt x="0" y="893961"/>
                </a:lnTo>
                <a:lnTo>
                  <a:pt x="0" y="0"/>
                </a:lnTo>
                <a:close/>
              </a:path>
            </a:pathLst>
          </a:custGeom>
          <a:blipFill>
            <a:blip r:embed="rId3"/>
            <a:stretch>
              <a:fillRect l="-447" r="-447"/>
            </a:stretch>
          </a:blipFill>
        </p:spPr>
      </p:sp>
      <p:sp>
        <p:nvSpPr>
          <p:cNvPr id="15" name="TextBox 15"/>
          <p:cNvSpPr txBox="1"/>
          <p:nvPr/>
        </p:nvSpPr>
        <p:spPr>
          <a:xfrm>
            <a:off x="0" y="188747"/>
            <a:ext cx="18177930" cy="1679906"/>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Yapay</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Zeka</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Araçları</a:t>
            </a:r>
            <a:r>
              <a:rPr lang="en-US" sz="6155" b="1" spc="-135" dirty="0">
                <a:solidFill>
                  <a:srgbClr val="8564FB"/>
                </a:solidFill>
                <a:latin typeface="Telegraf Bold"/>
                <a:ea typeface="Telegraf Bold"/>
                <a:cs typeface="Telegraf Bold"/>
                <a:sym typeface="Telegraf Bold"/>
              </a:rPr>
              <a:t> - </a:t>
            </a:r>
            <a:r>
              <a:rPr lang="en-US" sz="6155" b="1" spc="-135" dirty="0" err="1">
                <a:solidFill>
                  <a:srgbClr val="8564FB"/>
                </a:solidFill>
                <a:latin typeface="Telegraf Bold"/>
                <a:ea typeface="Telegraf Bold"/>
                <a:cs typeface="Telegraf Bold"/>
                <a:sym typeface="Telegraf Bold"/>
              </a:rPr>
              <a:t>Aboneliklerimiz</a:t>
            </a: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sp>
        <p:nvSpPr>
          <p:cNvPr id="16" name="TextBox 16"/>
          <p:cNvSpPr txBox="1"/>
          <p:nvPr/>
        </p:nvSpPr>
        <p:spPr>
          <a:xfrm>
            <a:off x="0" y="4027103"/>
            <a:ext cx="3916151" cy="430561"/>
          </a:xfrm>
          <a:prstGeom prst="rect">
            <a:avLst/>
          </a:prstGeom>
        </p:spPr>
        <p:txBody>
          <a:bodyPr lIns="0" tIns="0" rIns="0" bIns="0" rtlCol="0" anchor="t">
            <a:spAutoFit/>
          </a:bodyPr>
          <a:lstStyle/>
          <a:p>
            <a:pPr algn="ctr">
              <a:lnSpc>
                <a:spcPts val="3011"/>
              </a:lnSpc>
            </a:pPr>
            <a:r>
              <a:rPr lang="en-US" sz="2788" b="1" spc="-61" dirty="0">
                <a:solidFill>
                  <a:srgbClr val="8564FB"/>
                </a:solidFill>
                <a:latin typeface="Telegraf Bold"/>
                <a:ea typeface="Telegraf Bold"/>
                <a:cs typeface="Telegraf Bold"/>
                <a:sym typeface="Telegraf Bold"/>
              </a:rPr>
              <a:t>https://scispace.com/</a:t>
            </a:r>
          </a:p>
        </p:txBody>
      </p:sp>
      <p:sp>
        <p:nvSpPr>
          <p:cNvPr id="17" name="TextBox 17"/>
          <p:cNvSpPr txBox="1"/>
          <p:nvPr/>
        </p:nvSpPr>
        <p:spPr>
          <a:xfrm>
            <a:off x="825100" y="4890564"/>
            <a:ext cx="2214441" cy="243656"/>
          </a:xfrm>
          <a:prstGeom prst="rect">
            <a:avLst/>
          </a:prstGeom>
        </p:spPr>
        <p:txBody>
          <a:bodyPr lIns="0" tIns="0" rIns="0" bIns="0" rtlCol="0" anchor="t">
            <a:spAutoFit/>
          </a:bodyPr>
          <a:lstStyle/>
          <a:p>
            <a:pPr algn="ctr">
              <a:lnSpc>
                <a:spcPts val="1891"/>
              </a:lnSpc>
            </a:pPr>
            <a:r>
              <a:rPr lang="tr-TR" sz="1751" spc="-38" dirty="0">
                <a:solidFill>
                  <a:srgbClr val="000000"/>
                </a:solidFill>
                <a:latin typeface="Barlow Bold" panose="020B0604020202020204" charset="-94"/>
                <a:ea typeface="Telegraf"/>
                <a:cs typeface="Telegraf"/>
                <a:sym typeface="Telegraf"/>
              </a:rPr>
              <a:t>2</a:t>
            </a:r>
            <a:r>
              <a:rPr lang="en-US" sz="1751" spc="-38" dirty="0" smtClean="0">
                <a:solidFill>
                  <a:srgbClr val="000000"/>
                </a:solidFill>
                <a:latin typeface="Barlow Bold" panose="020B0604020202020204" charset="-94"/>
                <a:ea typeface="Telegraf"/>
                <a:cs typeface="Telegraf"/>
                <a:sym typeface="Telegraf"/>
              </a:rPr>
              <a:t>00 </a:t>
            </a:r>
            <a:r>
              <a:rPr lang="en-US" sz="1751" spc="-38" dirty="0" err="1">
                <a:solidFill>
                  <a:srgbClr val="000000"/>
                </a:solidFill>
                <a:latin typeface="Barlow Bold" panose="020B0604020202020204" charset="-94"/>
                <a:ea typeface="Telegraf"/>
                <a:cs typeface="Telegraf"/>
                <a:sym typeface="Telegraf"/>
              </a:rPr>
              <a:t>kullanıcılı</a:t>
            </a:r>
            <a:endParaRPr lang="en-US" sz="1751" spc="-38" dirty="0">
              <a:solidFill>
                <a:srgbClr val="000000"/>
              </a:solidFill>
              <a:latin typeface="Barlow Bold" panose="020B0604020202020204" charset="-94"/>
              <a:ea typeface="Telegraf"/>
              <a:cs typeface="Telegraf"/>
              <a:sym typeface="Telegraf"/>
            </a:endParaRPr>
          </a:p>
        </p:txBody>
      </p:sp>
      <p:grpSp>
        <p:nvGrpSpPr>
          <p:cNvPr id="18" name="Group 18"/>
          <p:cNvGrpSpPr>
            <a:grpSpLocks noChangeAspect="1"/>
          </p:cNvGrpSpPr>
          <p:nvPr/>
        </p:nvGrpSpPr>
        <p:grpSpPr>
          <a:xfrm>
            <a:off x="9822950" y="1320769"/>
            <a:ext cx="3439778" cy="2186336"/>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4"/>
              <a:stretch>
                <a:fillRect l="-6667" r="-6667"/>
              </a:stretch>
            </a:blipFill>
          </p:spPr>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1" name="TextBox 21"/>
          <p:cNvSpPr txBox="1"/>
          <p:nvPr/>
        </p:nvSpPr>
        <p:spPr>
          <a:xfrm>
            <a:off x="351457" y="5535887"/>
            <a:ext cx="4218563" cy="1885131"/>
          </a:xfrm>
          <a:prstGeom prst="rect">
            <a:avLst/>
          </a:prstGeom>
        </p:spPr>
        <p:txBody>
          <a:bodyPr wrap="square" lIns="0" tIns="0" rIns="0" bIns="0" rtlCol="0" anchor="t">
            <a:spAutoFit/>
          </a:bodyPr>
          <a:lstStyle/>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Akıllı</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Arama</a:t>
            </a:r>
            <a:r>
              <a:rPr lang="en-US" dirty="0">
                <a:solidFill>
                  <a:srgbClr val="000000"/>
                </a:solidFill>
                <a:latin typeface="Barlow"/>
                <a:ea typeface="Canva Sans"/>
                <a:cs typeface="Canva Sans"/>
                <a:sym typeface="Canva Sans"/>
              </a:rPr>
              <a:t> </a:t>
            </a:r>
          </a:p>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Özetleme</a:t>
            </a:r>
            <a:endParaRPr lang="en-US" dirty="0">
              <a:solidFill>
                <a:srgbClr val="000000"/>
              </a:solidFill>
              <a:latin typeface="Barlow"/>
              <a:ea typeface="Canva Sans"/>
              <a:cs typeface="Canva Sans"/>
              <a:sym typeface="Canva Sans"/>
            </a:endParaRPr>
          </a:p>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İlgili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Makaleler</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Önerisi</a:t>
            </a:r>
            <a:endParaRPr lang="en-US" dirty="0">
              <a:solidFill>
                <a:srgbClr val="000000"/>
              </a:solidFill>
              <a:latin typeface="Barlow"/>
              <a:ea typeface="Canva Sans"/>
              <a:cs typeface="Canva Sans"/>
              <a:sym typeface="Canva Sans"/>
            </a:endParaRPr>
          </a:p>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Tablo</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Grafik</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Analizi</a:t>
            </a:r>
            <a:endParaRPr lang="en-US" dirty="0">
              <a:solidFill>
                <a:srgbClr val="000000"/>
              </a:solidFill>
              <a:latin typeface="Barlow"/>
              <a:ea typeface="Canva Sans"/>
              <a:cs typeface="Canva Sans"/>
              <a:sym typeface="Canva Sans"/>
            </a:endParaRPr>
          </a:p>
          <a:p>
            <a:pPr marL="447676" lvl="1" indent="-285750">
              <a:lnSpc>
                <a:spcPts val="2100"/>
              </a:lnSpc>
              <a:buFont typeface="Arial" panose="020B0604020202020204" pitchFamily="34" charset="0"/>
              <a:buChar char="•"/>
            </a:pPr>
            <a:r>
              <a:rPr lang="en-US" dirty="0">
                <a:solidFill>
                  <a:srgbClr val="000000"/>
                </a:solidFill>
                <a:latin typeface="Barlow"/>
                <a:ea typeface="Canva Sans"/>
                <a:cs typeface="Canva Sans"/>
                <a:sym typeface="Canva Sans"/>
              </a:rPr>
              <a:t>Not Alma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Kütüphane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Oluşturma</a:t>
            </a:r>
            <a:r>
              <a:rPr lang="en-US" dirty="0">
                <a:solidFill>
                  <a:srgbClr val="000000"/>
                </a:solidFill>
                <a:latin typeface="Barlow"/>
                <a:ea typeface="Canva Sans"/>
                <a:cs typeface="Canva Sans"/>
                <a:sym typeface="Canva Sans"/>
              </a:rPr>
              <a:t> </a:t>
            </a:r>
          </a:p>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Yapay</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Zeka</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Destekli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Soru-Cevap</a:t>
            </a:r>
            <a:r>
              <a:rPr lang="en-US" dirty="0">
                <a:solidFill>
                  <a:srgbClr val="000000"/>
                </a:solidFill>
                <a:latin typeface="Barlow"/>
                <a:ea typeface="Canva Sans"/>
                <a:cs typeface="Canva Sans"/>
                <a:sym typeface="Canva Sans"/>
              </a:rPr>
              <a:t> </a:t>
            </a:r>
          </a:p>
          <a:p>
            <a:pPr marL="447676" lvl="1" indent="-285750">
              <a:lnSpc>
                <a:spcPts val="2100"/>
              </a:lnSpc>
              <a:buFont typeface="Arial" panose="020B0604020202020204" pitchFamily="34" charset="0"/>
              <a:buChar char="•"/>
            </a:pPr>
            <a:r>
              <a:rPr lang="en-US" dirty="0" err="1">
                <a:solidFill>
                  <a:srgbClr val="000000"/>
                </a:solidFill>
                <a:latin typeface="Barlow"/>
                <a:ea typeface="Canva Sans"/>
                <a:cs typeface="Canva Sans"/>
                <a:sym typeface="Canva Sans"/>
              </a:rPr>
              <a:t>Postcast</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Oluşturma</a:t>
            </a:r>
            <a:endParaRPr lang="en-US" dirty="0">
              <a:solidFill>
                <a:srgbClr val="000000"/>
              </a:solidFill>
              <a:latin typeface="Barlow"/>
              <a:ea typeface="Canva Sans"/>
              <a:cs typeface="Canva Sans"/>
              <a:sym typeface="Canva Sans"/>
            </a:endParaRPr>
          </a:p>
        </p:txBody>
      </p:sp>
      <p:sp>
        <p:nvSpPr>
          <p:cNvPr id="22" name="TextBox 22"/>
          <p:cNvSpPr txBox="1"/>
          <p:nvPr/>
        </p:nvSpPr>
        <p:spPr>
          <a:xfrm>
            <a:off x="4321839" y="4029720"/>
            <a:ext cx="4901920" cy="384721"/>
          </a:xfrm>
          <a:prstGeom prst="rect">
            <a:avLst/>
          </a:prstGeom>
        </p:spPr>
        <p:txBody>
          <a:bodyPr lIns="0" tIns="0" rIns="0" bIns="0" rtlCol="0" anchor="t">
            <a:spAutoFit/>
          </a:bodyPr>
          <a:lstStyle/>
          <a:p>
            <a:pPr algn="ctr">
              <a:lnSpc>
                <a:spcPts val="3011"/>
              </a:lnSpc>
            </a:pPr>
            <a:r>
              <a:rPr lang="en-US" sz="2788" b="1" spc="-61" dirty="0">
                <a:solidFill>
                  <a:srgbClr val="8564FB"/>
                </a:solidFill>
                <a:latin typeface="Telegraf Bold"/>
                <a:ea typeface="Telegraf Bold"/>
                <a:cs typeface="Telegraf Bold"/>
                <a:sym typeface="Telegraf Bold"/>
              </a:rPr>
              <a:t>https</a:t>
            </a:r>
            <a:r>
              <a:rPr lang="en-US" sz="2788" b="1" spc="-61" dirty="0" smtClean="0">
                <a:solidFill>
                  <a:srgbClr val="8564FB"/>
                </a:solidFill>
                <a:latin typeface="Telegraf Bold"/>
                <a:ea typeface="Telegraf Bold"/>
                <a:cs typeface="Telegraf Bold"/>
                <a:sym typeface="Telegraf Bold"/>
              </a:rPr>
              <a:t>://</a:t>
            </a:r>
            <a:r>
              <a:rPr lang="tr-TR" sz="2788" b="1" spc="-61" dirty="0" smtClean="0">
                <a:solidFill>
                  <a:srgbClr val="8564FB"/>
                </a:solidFill>
                <a:latin typeface="Telegraf Bold"/>
                <a:ea typeface="Telegraf Bold"/>
                <a:cs typeface="Telegraf Bold"/>
                <a:sym typeface="Telegraf Bold"/>
              </a:rPr>
              <a:t>www.</a:t>
            </a:r>
            <a:r>
              <a:rPr lang="en-US" sz="2788" b="1" spc="-61" dirty="0" smtClean="0">
                <a:solidFill>
                  <a:srgbClr val="8564FB"/>
                </a:solidFill>
                <a:latin typeface="Telegraf Bold"/>
                <a:ea typeface="Telegraf Bold"/>
                <a:cs typeface="Telegraf Bold"/>
                <a:sym typeface="Telegraf Bold"/>
              </a:rPr>
              <a:t>grammarly.com</a:t>
            </a:r>
            <a:r>
              <a:rPr lang="en-US" sz="2788" b="1" spc="-61" dirty="0">
                <a:solidFill>
                  <a:srgbClr val="8564FB"/>
                </a:solidFill>
                <a:latin typeface="Telegraf Bold"/>
                <a:ea typeface="Telegraf Bold"/>
                <a:cs typeface="Telegraf Bold"/>
                <a:sym typeface="Telegraf Bold"/>
              </a:rPr>
              <a:t>/</a:t>
            </a:r>
          </a:p>
        </p:txBody>
      </p:sp>
      <p:sp>
        <p:nvSpPr>
          <p:cNvPr id="23" name="TextBox 23"/>
          <p:cNvSpPr txBox="1"/>
          <p:nvPr/>
        </p:nvSpPr>
        <p:spPr>
          <a:xfrm>
            <a:off x="5654566" y="4890564"/>
            <a:ext cx="2214441" cy="243656"/>
          </a:xfrm>
          <a:prstGeom prst="rect">
            <a:avLst/>
          </a:prstGeom>
        </p:spPr>
        <p:txBody>
          <a:bodyPr lIns="0" tIns="0" rIns="0" bIns="0" rtlCol="0" anchor="t">
            <a:spAutoFit/>
          </a:bodyPr>
          <a:lstStyle/>
          <a:p>
            <a:pPr algn="ctr">
              <a:lnSpc>
                <a:spcPts val="1891"/>
              </a:lnSpc>
            </a:pPr>
            <a:r>
              <a:rPr lang="en-US" sz="1751" spc="-38" dirty="0">
                <a:solidFill>
                  <a:srgbClr val="000000"/>
                </a:solidFill>
                <a:latin typeface="Barlow Bold" panose="020B0604020202020204" charset="-94"/>
                <a:ea typeface="Telegraf"/>
                <a:cs typeface="Telegraf"/>
                <a:sym typeface="Telegraf"/>
              </a:rPr>
              <a:t>500 </a:t>
            </a:r>
            <a:r>
              <a:rPr lang="en-US" sz="1751" spc="-38" dirty="0" err="1">
                <a:solidFill>
                  <a:srgbClr val="000000"/>
                </a:solidFill>
                <a:latin typeface="Barlow Bold" panose="020B0604020202020204" charset="-94"/>
                <a:ea typeface="Telegraf"/>
                <a:cs typeface="Telegraf"/>
                <a:sym typeface="Telegraf"/>
              </a:rPr>
              <a:t>kullanıcılı</a:t>
            </a:r>
            <a:endParaRPr lang="en-US" sz="1751" spc="-38" dirty="0">
              <a:solidFill>
                <a:srgbClr val="000000"/>
              </a:solidFill>
              <a:latin typeface="Barlow Bold" panose="020B0604020202020204" charset="-94"/>
              <a:ea typeface="Telegraf"/>
              <a:cs typeface="Telegraf"/>
              <a:sym typeface="Telegraf"/>
            </a:endParaRPr>
          </a:p>
        </p:txBody>
      </p:sp>
      <p:sp>
        <p:nvSpPr>
          <p:cNvPr id="24" name="TextBox 24"/>
          <p:cNvSpPr txBox="1"/>
          <p:nvPr/>
        </p:nvSpPr>
        <p:spPr>
          <a:xfrm>
            <a:off x="5183243" y="5535887"/>
            <a:ext cx="3939009" cy="1974900"/>
          </a:xfrm>
          <a:prstGeom prst="rect">
            <a:avLst/>
          </a:prstGeom>
        </p:spPr>
        <p:txBody>
          <a:bodyPr wrap="square" lIns="0" tIns="0" rIns="0" bIns="0" rtlCol="0" anchor="t">
            <a:spAutoFit/>
          </a:bodyPr>
          <a:lstStyle/>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Dil</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Bilgisi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Yazım</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Denetimi</a:t>
            </a:r>
            <a:r>
              <a:rPr lang="en-US" dirty="0">
                <a:solidFill>
                  <a:srgbClr val="000000"/>
                </a:solidFill>
                <a:latin typeface="Barlow"/>
                <a:ea typeface="Canva Sans"/>
                <a:cs typeface="Canva Sans"/>
                <a:sym typeface="Canva Sans"/>
              </a:rPr>
              <a:t> </a:t>
            </a: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İntihal</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Denetimi</a:t>
            </a:r>
            <a:endParaRPr lang="en-US" dirty="0">
              <a:solidFill>
                <a:srgbClr val="000000"/>
              </a:solidFill>
              <a:latin typeface="Barlow"/>
              <a:ea typeface="Canva Sans"/>
              <a:cs typeface="Canva Sans"/>
              <a:sym typeface="Canva Sans"/>
            </a:endParaRP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Yazma</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Stili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Önerileri</a:t>
            </a:r>
            <a:r>
              <a:rPr lang="en-US" dirty="0">
                <a:solidFill>
                  <a:srgbClr val="000000"/>
                </a:solidFill>
                <a:latin typeface="Barlow"/>
                <a:ea typeface="Canva Sans"/>
                <a:cs typeface="Canva Sans"/>
                <a:sym typeface="Canva Sans"/>
              </a:rPr>
              <a:t> </a:t>
            </a: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Kişiselleştirilmiş</a:t>
            </a:r>
            <a:r>
              <a:rPr lang="en-US" dirty="0" smtClean="0">
                <a:solidFill>
                  <a:srgbClr val="000000"/>
                </a:solidFill>
                <a:latin typeface="Barlow"/>
                <a:ea typeface="Canva Sans"/>
                <a:cs typeface="Canva Sans"/>
                <a:sym typeface="Canva Sans"/>
              </a:rPr>
              <a:t> </a:t>
            </a:r>
            <a:r>
              <a:rPr lang="en-US" dirty="0">
                <a:solidFill>
                  <a:srgbClr val="000000"/>
                </a:solidFill>
                <a:latin typeface="Barlow"/>
                <a:ea typeface="Canva Sans"/>
                <a:cs typeface="Canva Sans"/>
                <a:sym typeface="Canva Sans"/>
              </a:rPr>
              <a:t>Geri </a:t>
            </a:r>
            <a:r>
              <a:rPr lang="en-US" dirty="0" err="1">
                <a:solidFill>
                  <a:srgbClr val="000000"/>
                </a:solidFill>
                <a:latin typeface="Barlow"/>
                <a:ea typeface="Canva Sans"/>
                <a:cs typeface="Canva Sans"/>
                <a:sym typeface="Canva Sans"/>
              </a:rPr>
              <a:t>Bildirim</a:t>
            </a:r>
            <a:endParaRPr lang="en-US" dirty="0">
              <a:solidFill>
                <a:srgbClr val="000000"/>
              </a:solidFill>
              <a:latin typeface="Barlow"/>
              <a:ea typeface="Canva Sans"/>
              <a:cs typeface="Canva Sans"/>
              <a:sym typeface="Canva Sans"/>
            </a:endParaRP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Farklı</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Platformlarla</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Entegrasyon</a:t>
            </a:r>
            <a:endParaRPr lang="en-US" dirty="0">
              <a:solidFill>
                <a:srgbClr val="000000"/>
              </a:solidFill>
              <a:latin typeface="Barlow"/>
              <a:ea typeface="Canva Sans"/>
              <a:cs typeface="Canva Sans"/>
              <a:sym typeface="Canva Sans"/>
            </a:endParaRP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Yazı</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Analizi</a:t>
            </a:r>
            <a:endParaRPr lang="en-US" dirty="0">
              <a:solidFill>
                <a:srgbClr val="000000"/>
              </a:solidFill>
              <a:latin typeface="Barlow"/>
              <a:ea typeface="Canva Sans"/>
              <a:cs typeface="Canva Sans"/>
              <a:sym typeface="Canva Sans"/>
            </a:endParaRPr>
          </a:p>
          <a:p>
            <a:pPr marL="285750" indent="-285750" algn="l">
              <a:lnSpc>
                <a:spcPts val="224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Yapay</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Zeka</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Destekli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Öneriler</a:t>
            </a:r>
            <a:r>
              <a:rPr lang="en-US" dirty="0">
                <a:solidFill>
                  <a:srgbClr val="000000"/>
                </a:solidFill>
                <a:latin typeface="Barlow"/>
                <a:ea typeface="Canva Sans"/>
                <a:cs typeface="Canva Sans"/>
                <a:sym typeface="Canva Sans"/>
              </a:rPr>
              <a:t> </a:t>
            </a:r>
          </a:p>
        </p:txBody>
      </p:sp>
      <p:sp>
        <p:nvSpPr>
          <p:cNvPr id="25" name="TextBox 25"/>
          <p:cNvSpPr txBox="1"/>
          <p:nvPr/>
        </p:nvSpPr>
        <p:spPr>
          <a:xfrm>
            <a:off x="9735475" y="4674875"/>
            <a:ext cx="5263152" cy="2769989"/>
          </a:xfrm>
          <a:prstGeom prst="rect">
            <a:avLst/>
          </a:prstGeom>
        </p:spPr>
        <p:txBody>
          <a:bodyPr wrap="square" lIns="0" tIns="0" rIns="0" bIns="0" rtlCol="0" anchor="t">
            <a:spAutoFit/>
          </a:bodyPr>
          <a:lstStyle/>
          <a:p>
            <a:pPr algn="l">
              <a:lnSpc>
                <a:spcPts val="2380"/>
              </a:lnSpc>
              <a:spcBef>
                <a:spcPct val="0"/>
              </a:spcBef>
            </a:pPr>
            <a:r>
              <a:rPr lang="en-US" b="1" i="1" dirty="0" err="1" smtClean="0">
                <a:solidFill>
                  <a:srgbClr val="000000"/>
                </a:solidFill>
                <a:latin typeface="Barlow"/>
                <a:ea typeface="Canva Sans"/>
                <a:cs typeface="Canva Sans"/>
                <a:sym typeface="Canva Sans"/>
              </a:rPr>
              <a:t>Özellikle</a:t>
            </a:r>
            <a:r>
              <a:rPr lang="en-US" b="1" i="1" dirty="0" smtClean="0">
                <a:solidFill>
                  <a:srgbClr val="000000"/>
                </a:solidFill>
                <a:latin typeface="Barlow"/>
                <a:ea typeface="Canva Sans"/>
                <a:cs typeface="Canva Sans"/>
                <a:sym typeface="Canva Sans"/>
              </a:rPr>
              <a:t> </a:t>
            </a:r>
            <a:r>
              <a:rPr lang="en-US" b="1" i="1" dirty="0" err="1">
                <a:solidFill>
                  <a:srgbClr val="000000"/>
                </a:solidFill>
                <a:latin typeface="Barlow"/>
                <a:ea typeface="Canva Sans"/>
                <a:cs typeface="Canva Sans"/>
                <a:sym typeface="Canva Sans"/>
              </a:rPr>
              <a:t>Osmanlıca</a:t>
            </a:r>
            <a:r>
              <a:rPr lang="en-US" b="1" i="1" dirty="0">
                <a:solidFill>
                  <a:srgbClr val="000000"/>
                </a:solidFill>
                <a:latin typeface="Barlow"/>
                <a:ea typeface="Canva Sans"/>
                <a:cs typeface="Canva Sans"/>
                <a:sym typeface="Canva Sans"/>
              </a:rPr>
              <a:t> </a:t>
            </a:r>
            <a:r>
              <a:rPr lang="en-US" b="1" i="1" dirty="0" err="1">
                <a:solidFill>
                  <a:srgbClr val="000000"/>
                </a:solidFill>
                <a:latin typeface="Barlow"/>
                <a:ea typeface="Canva Sans"/>
                <a:cs typeface="Canva Sans"/>
                <a:sym typeface="Canva Sans"/>
              </a:rPr>
              <a:t>gibi</a:t>
            </a:r>
            <a:r>
              <a:rPr lang="en-US" b="1" i="1" dirty="0">
                <a:solidFill>
                  <a:srgbClr val="000000"/>
                </a:solidFill>
                <a:latin typeface="Barlow"/>
                <a:ea typeface="Canva Sans"/>
                <a:cs typeface="Canva Sans"/>
                <a:sym typeface="Canva Sans"/>
              </a:rPr>
              <a:t> nadir </a:t>
            </a:r>
            <a:r>
              <a:rPr lang="en-US" b="1" i="1" dirty="0" err="1">
                <a:solidFill>
                  <a:srgbClr val="000000"/>
                </a:solidFill>
                <a:latin typeface="Barlow"/>
                <a:ea typeface="Canva Sans"/>
                <a:cs typeface="Canva Sans"/>
                <a:sym typeface="Canva Sans"/>
              </a:rPr>
              <a:t>dillerde</a:t>
            </a:r>
            <a:r>
              <a:rPr lang="en-US" b="1" i="1" dirty="0">
                <a:solidFill>
                  <a:srgbClr val="000000"/>
                </a:solidFill>
                <a:latin typeface="Barlow"/>
                <a:ea typeface="Canva Sans"/>
                <a:cs typeface="Canva Sans"/>
                <a:sym typeface="Canva Sans"/>
              </a:rPr>
              <a:t> </a:t>
            </a:r>
            <a:r>
              <a:rPr lang="tr-TR" b="1" i="1" dirty="0" smtClean="0">
                <a:solidFill>
                  <a:srgbClr val="000000"/>
                </a:solidFill>
                <a:latin typeface="Barlow"/>
                <a:ea typeface="Canva Sans"/>
                <a:cs typeface="Canva Sans"/>
                <a:sym typeface="Canva Sans"/>
              </a:rPr>
              <a:t/>
            </a:r>
            <a:br>
              <a:rPr lang="tr-TR" b="1" i="1" dirty="0" smtClean="0">
                <a:solidFill>
                  <a:srgbClr val="000000"/>
                </a:solidFill>
                <a:latin typeface="Barlow"/>
                <a:ea typeface="Canva Sans"/>
                <a:cs typeface="Canva Sans"/>
                <a:sym typeface="Canva Sans"/>
              </a:rPr>
            </a:br>
            <a:r>
              <a:rPr lang="en-US" b="1" i="1" dirty="0" err="1" smtClean="0">
                <a:solidFill>
                  <a:srgbClr val="000000"/>
                </a:solidFill>
                <a:latin typeface="Barlow"/>
                <a:ea typeface="Canva Sans"/>
                <a:cs typeface="Canva Sans"/>
                <a:sym typeface="Canva Sans"/>
              </a:rPr>
              <a:t>uzmanlık</a:t>
            </a:r>
            <a:r>
              <a:rPr lang="en-US" b="1" i="1" dirty="0" smtClean="0">
                <a:solidFill>
                  <a:srgbClr val="000000"/>
                </a:solidFill>
                <a:latin typeface="Barlow"/>
                <a:ea typeface="Canva Sans"/>
                <a:cs typeface="Canva Sans"/>
                <a:sym typeface="Canva Sans"/>
              </a:rPr>
              <a:t> </a:t>
            </a:r>
            <a:endParaRPr lang="tr-TR" b="1" i="1" dirty="0" smtClean="0">
              <a:solidFill>
                <a:srgbClr val="000000"/>
              </a:solidFill>
              <a:latin typeface="Barlow"/>
              <a:ea typeface="Canva Sans"/>
              <a:cs typeface="Canva Sans"/>
              <a:sym typeface="Canva Sans"/>
            </a:endParaRPr>
          </a:p>
          <a:p>
            <a:pPr algn="l">
              <a:lnSpc>
                <a:spcPts val="2380"/>
              </a:lnSpc>
              <a:spcBef>
                <a:spcPct val="0"/>
              </a:spcBef>
            </a:pPr>
            <a:endParaRPr lang="en-US" b="1" i="1" dirty="0">
              <a:solidFill>
                <a:srgbClr val="000000"/>
              </a:solidFill>
              <a:latin typeface="Barlow"/>
              <a:ea typeface="Canva Sans"/>
              <a:cs typeface="Canva Sans"/>
              <a:sym typeface="Canva Sans"/>
            </a:endParaRPr>
          </a:p>
          <a:p>
            <a:pPr marL="285750" indent="-285750" algn="l">
              <a:lnSpc>
                <a:spcPts val="2380"/>
              </a:lnSpc>
              <a:spcBef>
                <a:spcPct val="0"/>
              </a:spcBef>
              <a:buFont typeface="Arial" panose="020B0604020202020204" pitchFamily="34" charset="0"/>
              <a:buChar char="•"/>
            </a:pPr>
            <a:r>
              <a:rPr lang="en-US" dirty="0" err="1">
                <a:solidFill>
                  <a:srgbClr val="000000"/>
                </a:solidFill>
                <a:latin typeface="Barlow"/>
                <a:ea typeface="Canva Sans"/>
                <a:cs typeface="Canva Sans"/>
                <a:sym typeface="Canva Sans"/>
              </a:rPr>
              <a:t>Resim</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Çeviri</a:t>
            </a:r>
            <a:r>
              <a:rPr lang="en-US" dirty="0">
                <a:solidFill>
                  <a:srgbClr val="000000"/>
                </a:solidFill>
                <a:latin typeface="Barlow"/>
                <a:ea typeface="Canva Sans"/>
                <a:cs typeface="Canva Sans"/>
                <a:sym typeface="Canva Sans"/>
              </a:rPr>
              <a:t> </a:t>
            </a:r>
          </a:p>
          <a:p>
            <a:pPr marL="285750" indent="-285750" algn="l">
              <a:lnSpc>
                <a:spcPts val="238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Metin</a:t>
            </a:r>
            <a:r>
              <a:rPr lang="en-US" dirty="0" smtClean="0">
                <a:solidFill>
                  <a:srgbClr val="000000"/>
                </a:solidFill>
                <a:latin typeface="Barlow"/>
                <a:ea typeface="Canva Sans"/>
                <a:cs typeface="Canva Sans"/>
                <a:sym typeface="Canva Sans"/>
              </a:rPr>
              <a:t> </a:t>
            </a:r>
            <a:r>
              <a:rPr lang="en-US" dirty="0" err="1" smtClean="0">
                <a:solidFill>
                  <a:srgbClr val="000000"/>
                </a:solidFill>
                <a:latin typeface="Barlow"/>
                <a:ea typeface="Canva Sans"/>
                <a:cs typeface="Canva Sans"/>
                <a:sym typeface="Canva Sans"/>
              </a:rPr>
              <a:t>Çeviri</a:t>
            </a:r>
            <a:endParaRPr lang="tr-TR" dirty="0">
              <a:solidFill>
                <a:srgbClr val="000000"/>
              </a:solidFill>
              <a:latin typeface="Barlow"/>
              <a:ea typeface="Canva Sans"/>
              <a:cs typeface="Canva Sans"/>
              <a:sym typeface="Canva Sans"/>
            </a:endParaRPr>
          </a:p>
          <a:p>
            <a:pPr marL="285750" indent="-285750" algn="l">
              <a:lnSpc>
                <a:spcPts val="238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Doküman</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Çeviri</a:t>
            </a:r>
            <a:endParaRPr lang="en-US" dirty="0">
              <a:solidFill>
                <a:srgbClr val="000000"/>
              </a:solidFill>
              <a:latin typeface="Barlow"/>
              <a:ea typeface="Canva Sans"/>
              <a:cs typeface="Canva Sans"/>
              <a:sym typeface="Canva Sans"/>
            </a:endParaRPr>
          </a:p>
          <a:p>
            <a:pPr marL="285750" indent="-285750" algn="l">
              <a:lnSpc>
                <a:spcPts val="238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Ses</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Çeviri</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Deşifre</a:t>
            </a:r>
            <a:endParaRPr lang="en-US" dirty="0">
              <a:solidFill>
                <a:srgbClr val="000000"/>
              </a:solidFill>
              <a:latin typeface="Barlow"/>
              <a:ea typeface="Canva Sans"/>
              <a:cs typeface="Canva Sans"/>
              <a:sym typeface="Canva Sans"/>
            </a:endParaRPr>
          </a:p>
          <a:p>
            <a:pPr marL="285750" indent="-285750" algn="l">
              <a:lnSpc>
                <a:spcPts val="2380"/>
              </a:lnSpc>
              <a:spcBef>
                <a:spcPct val="0"/>
              </a:spcBef>
              <a:buFont typeface="Arial" panose="020B0604020202020204" pitchFamily="34" charset="0"/>
              <a:buChar char="•"/>
            </a:pPr>
            <a:r>
              <a:rPr lang="en-US" dirty="0" smtClean="0">
                <a:solidFill>
                  <a:srgbClr val="000000"/>
                </a:solidFill>
                <a:latin typeface="Barlow"/>
                <a:ea typeface="Canva Sans"/>
                <a:cs typeface="Canva Sans"/>
                <a:sym typeface="Canva Sans"/>
              </a:rPr>
              <a:t>OCR </a:t>
            </a:r>
            <a:r>
              <a:rPr lang="en-US" dirty="0">
                <a:solidFill>
                  <a:srgbClr val="000000"/>
                </a:solidFill>
                <a:latin typeface="Barlow"/>
                <a:ea typeface="Canva Sans"/>
                <a:cs typeface="Canva Sans"/>
                <a:sym typeface="Canva Sans"/>
              </a:rPr>
              <a:t>(</a:t>
            </a:r>
            <a:r>
              <a:rPr lang="en-US" dirty="0" err="1">
                <a:solidFill>
                  <a:srgbClr val="000000"/>
                </a:solidFill>
                <a:latin typeface="Barlow"/>
                <a:ea typeface="Canva Sans"/>
                <a:cs typeface="Canva Sans"/>
                <a:sym typeface="Canva Sans"/>
              </a:rPr>
              <a:t>Optik</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Karakter</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Tanıma</a:t>
            </a:r>
            <a:r>
              <a:rPr lang="en-US" dirty="0">
                <a:solidFill>
                  <a:srgbClr val="000000"/>
                </a:solidFill>
                <a:latin typeface="Barlow"/>
                <a:ea typeface="Canva Sans"/>
                <a:cs typeface="Canva Sans"/>
                <a:sym typeface="Canva Sans"/>
              </a:rPr>
              <a:t>)</a:t>
            </a:r>
          </a:p>
          <a:p>
            <a:pPr marL="285750" indent="-285750" algn="l">
              <a:lnSpc>
                <a:spcPts val="2380"/>
              </a:lnSpc>
              <a:spcBef>
                <a:spcPct val="0"/>
              </a:spcBef>
              <a:buFont typeface="Arial" panose="020B0604020202020204" pitchFamily="34" charset="0"/>
              <a:buChar char="•"/>
            </a:pPr>
            <a:r>
              <a:rPr lang="en-US" dirty="0" err="1" smtClean="0">
                <a:solidFill>
                  <a:srgbClr val="000000"/>
                </a:solidFill>
                <a:latin typeface="Barlow"/>
                <a:ea typeface="Canva Sans"/>
                <a:cs typeface="Canva Sans"/>
                <a:sym typeface="Canva Sans"/>
              </a:rPr>
              <a:t>Sadeleştirme</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Transkripsiyon</a:t>
            </a:r>
            <a:r>
              <a:rPr lang="en-US" dirty="0">
                <a:solidFill>
                  <a:srgbClr val="000000"/>
                </a:solidFill>
                <a:latin typeface="Barlow"/>
                <a:ea typeface="Canva Sans"/>
                <a:cs typeface="Canva Sans"/>
                <a:sym typeface="Canva Sans"/>
              </a:rPr>
              <a:t> </a:t>
            </a:r>
          </a:p>
        </p:txBody>
      </p:sp>
      <p:sp>
        <p:nvSpPr>
          <p:cNvPr id="26" name="TextBox 26"/>
          <p:cNvSpPr txBox="1"/>
          <p:nvPr/>
        </p:nvSpPr>
        <p:spPr>
          <a:xfrm>
            <a:off x="9090073" y="4035772"/>
            <a:ext cx="4901920" cy="430561"/>
          </a:xfrm>
          <a:prstGeom prst="rect">
            <a:avLst/>
          </a:prstGeom>
        </p:spPr>
        <p:txBody>
          <a:bodyPr lIns="0" tIns="0" rIns="0" bIns="0" rtlCol="0" anchor="t">
            <a:spAutoFit/>
          </a:bodyPr>
          <a:lstStyle/>
          <a:p>
            <a:pPr algn="ctr">
              <a:lnSpc>
                <a:spcPts val="3011"/>
              </a:lnSpc>
            </a:pPr>
            <a:r>
              <a:rPr lang="en-US" sz="2788" b="1" spc="-61" dirty="0">
                <a:solidFill>
                  <a:srgbClr val="8564FB"/>
                </a:solidFill>
                <a:latin typeface="Telegraf Bold"/>
                <a:ea typeface="Telegraf Bold"/>
                <a:cs typeface="Telegraf Bold"/>
                <a:sym typeface="Telegraf Bold"/>
              </a:rPr>
              <a:t>https://transleyt.com/</a:t>
            </a:r>
          </a:p>
        </p:txBody>
      </p:sp>
      <p:grpSp>
        <p:nvGrpSpPr>
          <p:cNvPr id="27" name="Group 27"/>
          <p:cNvGrpSpPr>
            <a:grpSpLocks noChangeAspect="1"/>
          </p:cNvGrpSpPr>
          <p:nvPr/>
        </p:nvGrpSpPr>
        <p:grpSpPr>
          <a:xfrm>
            <a:off x="14401799" y="1192394"/>
            <a:ext cx="3439778" cy="2186336"/>
            <a:chOff x="0" y="0"/>
            <a:chExt cx="10030460" cy="6375400"/>
          </a:xfrm>
        </p:grpSpPr>
        <p:sp>
          <p:nvSpPr>
            <p:cNvPr id="28" name="Freeform 28"/>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5"/>
              <a:stretch>
                <a:fillRect l="-6484" r="-6484"/>
              </a:stretch>
            </a:blipFill>
          </p:spPr>
        </p:sp>
        <p:sp>
          <p:nvSpPr>
            <p:cNvPr id="29" name="Freeform 29"/>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0" name="TextBox 30"/>
          <p:cNvSpPr txBox="1"/>
          <p:nvPr/>
        </p:nvSpPr>
        <p:spPr>
          <a:xfrm>
            <a:off x="15100783" y="3937470"/>
            <a:ext cx="4901920" cy="433015"/>
          </a:xfrm>
          <a:prstGeom prst="rect">
            <a:avLst/>
          </a:prstGeom>
        </p:spPr>
        <p:txBody>
          <a:bodyPr lIns="0" tIns="0" rIns="0" bIns="0" rtlCol="0" anchor="t">
            <a:spAutoFit/>
          </a:bodyPr>
          <a:lstStyle/>
          <a:p>
            <a:pPr algn="l">
              <a:lnSpc>
                <a:spcPts val="3011"/>
              </a:lnSpc>
            </a:pPr>
            <a:r>
              <a:rPr lang="en-US" sz="2788" b="1" spc="-61" dirty="0">
                <a:solidFill>
                  <a:srgbClr val="8564FB"/>
                </a:solidFill>
                <a:latin typeface="Telegraf Bold"/>
                <a:ea typeface="Telegraf Bold"/>
                <a:cs typeface="Telegraf Bold"/>
                <a:sym typeface="Telegraf Bold"/>
              </a:rPr>
              <a:t>https://scite.ai/</a:t>
            </a:r>
          </a:p>
        </p:txBody>
      </p:sp>
      <p:sp>
        <p:nvSpPr>
          <p:cNvPr id="31" name="TextBox 31"/>
          <p:cNvSpPr txBox="1"/>
          <p:nvPr/>
        </p:nvSpPr>
        <p:spPr>
          <a:xfrm>
            <a:off x="14102547" y="4679231"/>
            <a:ext cx="3734675" cy="538609"/>
          </a:xfrm>
          <a:prstGeom prst="rect">
            <a:avLst/>
          </a:prstGeom>
        </p:spPr>
        <p:txBody>
          <a:bodyPr wrap="square" lIns="0" tIns="0" rIns="0" bIns="0" rtlCol="0" anchor="t">
            <a:spAutoFit/>
          </a:bodyPr>
          <a:lstStyle/>
          <a:p>
            <a:pPr algn="ctr">
              <a:lnSpc>
                <a:spcPts val="2107"/>
              </a:lnSpc>
            </a:pPr>
            <a:r>
              <a:rPr lang="en-US" spc="-42" dirty="0">
                <a:solidFill>
                  <a:srgbClr val="000000"/>
                </a:solidFill>
                <a:latin typeface="Barlow Bold" panose="020B0604020202020204" charset="-94"/>
                <a:ea typeface="Telegraf"/>
                <a:cs typeface="Telegraf"/>
                <a:sym typeface="Telegraf"/>
              </a:rPr>
              <a:t>11 Mart 2025 </a:t>
            </a:r>
            <a:r>
              <a:rPr lang="en-US" spc="-42" dirty="0" err="1">
                <a:solidFill>
                  <a:srgbClr val="000000"/>
                </a:solidFill>
                <a:latin typeface="Barlow Bold" panose="020B0604020202020204" charset="-94"/>
                <a:ea typeface="Telegraf"/>
                <a:cs typeface="Telegraf"/>
                <a:sym typeface="Telegraf"/>
              </a:rPr>
              <a:t>tarihine</a:t>
            </a:r>
            <a:r>
              <a:rPr lang="en-US" spc="-42" dirty="0">
                <a:solidFill>
                  <a:srgbClr val="000000"/>
                </a:solidFill>
                <a:latin typeface="Barlow Bold" panose="020B0604020202020204" charset="-94"/>
                <a:ea typeface="Telegraf"/>
                <a:cs typeface="Telegraf"/>
                <a:sym typeface="Telegraf"/>
              </a:rPr>
              <a:t> </a:t>
            </a:r>
            <a:r>
              <a:rPr lang="en-US" spc="-42" dirty="0" err="1">
                <a:solidFill>
                  <a:srgbClr val="000000"/>
                </a:solidFill>
                <a:latin typeface="Barlow Bold" panose="020B0604020202020204" charset="-94"/>
                <a:ea typeface="Telegraf"/>
                <a:cs typeface="Telegraf"/>
                <a:sym typeface="Telegraf"/>
              </a:rPr>
              <a:t>kadar</a:t>
            </a:r>
            <a:r>
              <a:rPr lang="en-US" spc="-42" dirty="0">
                <a:solidFill>
                  <a:srgbClr val="000000"/>
                </a:solidFill>
                <a:latin typeface="Barlow Bold" panose="020B0604020202020204" charset="-94"/>
                <a:ea typeface="Telegraf"/>
                <a:cs typeface="Telegraf"/>
                <a:sym typeface="Telegraf"/>
              </a:rPr>
              <a:t> </a:t>
            </a:r>
            <a:r>
              <a:rPr lang="en-US" spc="-42" dirty="0" err="1">
                <a:solidFill>
                  <a:srgbClr val="000000"/>
                </a:solidFill>
                <a:latin typeface="Barlow Bold" panose="020B0604020202020204" charset="-94"/>
                <a:ea typeface="Telegraf"/>
                <a:cs typeface="Telegraf"/>
                <a:sym typeface="Telegraf"/>
              </a:rPr>
              <a:t>deneme</a:t>
            </a:r>
            <a:r>
              <a:rPr lang="en-US" spc="-42" dirty="0">
                <a:solidFill>
                  <a:srgbClr val="000000"/>
                </a:solidFill>
                <a:latin typeface="Barlow Bold" panose="020B0604020202020204" charset="-94"/>
                <a:ea typeface="Telegraf"/>
                <a:cs typeface="Telegraf"/>
                <a:sym typeface="Telegraf"/>
              </a:rPr>
              <a:t> </a:t>
            </a:r>
            <a:r>
              <a:rPr lang="en-US" spc="-42" dirty="0" err="1">
                <a:solidFill>
                  <a:srgbClr val="000000"/>
                </a:solidFill>
                <a:latin typeface="Barlow Bold" panose="020B0604020202020204" charset="-94"/>
                <a:ea typeface="Telegraf"/>
                <a:cs typeface="Telegraf"/>
                <a:sym typeface="Telegraf"/>
              </a:rPr>
              <a:t>erişimimize</a:t>
            </a:r>
            <a:r>
              <a:rPr lang="en-US" spc="-42" dirty="0">
                <a:solidFill>
                  <a:srgbClr val="000000"/>
                </a:solidFill>
                <a:latin typeface="Barlow Bold" panose="020B0604020202020204" charset="-94"/>
                <a:ea typeface="Telegraf"/>
                <a:cs typeface="Telegraf"/>
                <a:sym typeface="Telegraf"/>
              </a:rPr>
              <a:t> </a:t>
            </a:r>
            <a:r>
              <a:rPr lang="en-US" spc="-42" dirty="0" err="1">
                <a:solidFill>
                  <a:srgbClr val="000000"/>
                </a:solidFill>
                <a:latin typeface="Barlow Bold" panose="020B0604020202020204" charset="-94"/>
                <a:ea typeface="Telegraf"/>
                <a:cs typeface="Telegraf"/>
                <a:sym typeface="Telegraf"/>
              </a:rPr>
              <a:t>açık</a:t>
            </a:r>
            <a:endParaRPr lang="en-US" spc="-42" dirty="0">
              <a:solidFill>
                <a:srgbClr val="000000"/>
              </a:solidFill>
              <a:latin typeface="Barlow Bold" panose="020B0604020202020204" charset="-94"/>
              <a:ea typeface="Telegraf"/>
              <a:cs typeface="Telegraf"/>
              <a:sym typeface="Telegraf"/>
            </a:endParaRPr>
          </a:p>
        </p:txBody>
      </p:sp>
      <p:sp>
        <p:nvSpPr>
          <p:cNvPr id="32" name="TextBox 32"/>
          <p:cNvSpPr txBox="1"/>
          <p:nvPr/>
        </p:nvSpPr>
        <p:spPr>
          <a:xfrm>
            <a:off x="14312091" y="5565830"/>
            <a:ext cx="4475690" cy="3103414"/>
          </a:xfrm>
          <a:prstGeom prst="rect">
            <a:avLst/>
          </a:prstGeom>
        </p:spPr>
        <p:txBody>
          <a:bodyPr wrap="square" lIns="0" tIns="0" rIns="0" bIns="0" rtlCol="0" anchor="t">
            <a:spAutoFit/>
          </a:bodyPr>
          <a:lstStyle/>
          <a:p>
            <a:pPr marL="285750" indent="-285750" algn="l">
              <a:lnSpc>
                <a:spcPts val="2240"/>
              </a:lnSpc>
              <a:buFont typeface="Arial" panose="020B0604020202020204" pitchFamily="34" charset="0"/>
              <a:buChar char="•"/>
            </a:pPr>
            <a:r>
              <a:rPr lang="en-US" dirty="0" err="1" smtClean="0">
                <a:solidFill>
                  <a:srgbClr val="000000"/>
                </a:solidFill>
                <a:latin typeface="Barlow"/>
                <a:ea typeface="Canva Sans"/>
                <a:cs typeface="Canva Sans"/>
                <a:sym typeface="Canva Sans"/>
              </a:rPr>
              <a:t>Akıllı</a:t>
            </a:r>
            <a:r>
              <a:rPr lang="en-US" dirty="0" smtClean="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Atıflar</a:t>
            </a:r>
            <a:r>
              <a:rPr lang="en-US" dirty="0">
                <a:solidFill>
                  <a:srgbClr val="000000"/>
                </a:solidFill>
                <a:latin typeface="Barlow"/>
                <a:ea typeface="Canva Sans"/>
                <a:cs typeface="Canva Sans"/>
                <a:sym typeface="Canva Sans"/>
              </a:rPr>
              <a:t> (Smart Citations</a:t>
            </a:r>
            <a:r>
              <a:rPr lang="en-US" dirty="0" smtClean="0">
                <a:solidFill>
                  <a:srgbClr val="000000"/>
                </a:solidFill>
                <a:latin typeface="Barlow"/>
                <a:ea typeface="Canva Sans"/>
                <a:cs typeface="Canva Sans"/>
                <a:sym typeface="Canva Sans"/>
              </a:rPr>
              <a:t>)</a:t>
            </a:r>
            <a:endParaRPr lang="en-US" dirty="0">
              <a:solidFill>
                <a:srgbClr val="000000"/>
              </a:solidFill>
              <a:latin typeface="Barlow"/>
              <a:ea typeface="Canva Sans"/>
              <a:cs typeface="Canva Sans"/>
              <a:sym typeface="Canva Sans"/>
            </a:endParaRPr>
          </a:p>
          <a:p>
            <a:pPr marL="458470" lvl="1" indent="-28575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Bağlamsal</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Atıf</a:t>
            </a:r>
            <a:r>
              <a:rPr lang="en-US" dirty="0">
                <a:solidFill>
                  <a:srgbClr val="000000"/>
                </a:solidFill>
                <a:latin typeface="Barlow"/>
                <a:ea typeface="Canva Sans"/>
                <a:cs typeface="Canva Sans"/>
                <a:sym typeface="Canva Sans"/>
              </a:rPr>
              <a:t> </a:t>
            </a:r>
            <a:r>
              <a:rPr lang="en-US" dirty="0" err="1" smtClean="0">
                <a:solidFill>
                  <a:srgbClr val="000000"/>
                </a:solidFill>
                <a:latin typeface="Barlow"/>
                <a:ea typeface="Canva Sans"/>
                <a:cs typeface="Canva Sans"/>
                <a:sym typeface="Canva Sans"/>
              </a:rPr>
              <a:t>Analizi</a:t>
            </a:r>
            <a:r>
              <a:rPr lang="en-US" dirty="0" smtClean="0">
                <a:solidFill>
                  <a:srgbClr val="000000"/>
                </a:solidFill>
                <a:latin typeface="Barlow"/>
                <a:ea typeface="Canva Sans"/>
                <a:cs typeface="Canva Sans"/>
                <a:sym typeface="Canva Sans"/>
              </a:rPr>
              <a:t> </a:t>
            </a:r>
            <a:endParaRPr lang="en-US" dirty="0">
              <a:solidFill>
                <a:srgbClr val="000000"/>
              </a:solidFill>
              <a:latin typeface="Barlow"/>
              <a:ea typeface="Canva Sans"/>
              <a:cs typeface="Canva Sans"/>
              <a:sym typeface="Canva Sans"/>
            </a:endParaRPr>
          </a:p>
          <a:p>
            <a:pPr marL="458470" lvl="1" indent="-28575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Atıf</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Kanıtlarının</a:t>
            </a:r>
            <a:r>
              <a:rPr lang="en-US" dirty="0">
                <a:solidFill>
                  <a:srgbClr val="000000"/>
                </a:solidFill>
                <a:latin typeface="Barlow"/>
                <a:ea typeface="Canva Sans"/>
                <a:cs typeface="Canva Sans"/>
                <a:sym typeface="Canva Sans"/>
              </a:rPr>
              <a:t> </a:t>
            </a:r>
            <a:r>
              <a:rPr lang="en-US" dirty="0" err="1" smtClean="0">
                <a:solidFill>
                  <a:srgbClr val="000000"/>
                </a:solidFill>
                <a:latin typeface="Barlow"/>
                <a:ea typeface="Canva Sans"/>
                <a:cs typeface="Canva Sans"/>
                <a:sym typeface="Canva Sans"/>
              </a:rPr>
              <a:t>Görüntülenmesi</a:t>
            </a:r>
            <a:endParaRPr lang="en-US" dirty="0">
              <a:solidFill>
                <a:srgbClr val="000000"/>
              </a:solidFill>
              <a:latin typeface="Barlow"/>
              <a:ea typeface="Canva Sans"/>
              <a:cs typeface="Canva Sans"/>
              <a:sym typeface="Canva Sans"/>
            </a:endParaRPr>
          </a:p>
          <a:p>
            <a:pPr marL="285750" indent="-285750" algn="l">
              <a:lnSpc>
                <a:spcPts val="2240"/>
              </a:lnSpc>
              <a:buFont typeface="Arial" panose="020B0604020202020204" pitchFamily="34" charset="0"/>
              <a:buChar char="•"/>
            </a:pPr>
            <a:r>
              <a:rPr lang="en-US" dirty="0" err="1">
                <a:solidFill>
                  <a:srgbClr val="000000"/>
                </a:solidFill>
                <a:latin typeface="Barlow"/>
                <a:ea typeface="Canva Sans"/>
                <a:cs typeface="Canva Sans"/>
                <a:sym typeface="Canva Sans"/>
              </a:rPr>
              <a:t>Keşif</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Değerlendirme</a:t>
            </a:r>
            <a:r>
              <a:rPr lang="en-US" dirty="0">
                <a:solidFill>
                  <a:srgbClr val="000000"/>
                </a:solidFill>
                <a:latin typeface="Barlow"/>
                <a:ea typeface="Canva Sans"/>
                <a:cs typeface="Canva Sans"/>
                <a:sym typeface="Canva Sans"/>
              </a:rPr>
              <a:t> </a:t>
            </a:r>
            <a:r>
              <a:rPr lang="en-US" dirty="0" err="1" smtClean="0">
                <a:solidFill>
                  <a:srgbClr val="000000"/>
                </a:solidFill>
                <a:latin typeface="Barlow"/>
                <a:ea typeface="Canva Sans"/>
                <a:cs typeface="Canva Sans"/>
                <a:sym typeface="Canva Sans"/>
              </a:rPr>
              <a:t>Araçları</a:t>
            </a:r>
            <a:endParaRPr lang="en-US" dirty="0">
              <a:solidFill>
                <a:srgbClr val="000000"/>
              </a:solidFill>
              <a:latin typeface="Barlow"/>
              <a:ea typeface="Canva Sans"/>
              <a:cs typeface="Canva Sans"/>
              <a:sym typeface="Canva Sans"/>
            </a:endParaRPr>
          </a:p>
          <a:p>
            <a:pPr marL="458470" lvl="1" indent="-28575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Arama</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ve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Filtreleme</a:t>
            </a:r>
            <a:r>
              <a:rPr lang="en-US" dirty="0">
                <a:solidFill>
                  <a:srgbClr val="000000"/>
                </a:solidFill>
                <a:latin typeface="Barlow"/>
                <a:ea typeface="Canva Sans"/>
                <a:cs typeface="Canva Sans"/>
                <a:sym typeface="Canva Sans"/>
              </a:rPr>
              <a:t>: </a:t>
            </a:r>
          </a:p>
          <a:p>
            <a:pPr marL="458470" lvl="1" indent="-28575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Atıf</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Ağı</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Görselleştirmeleri</a:t>
            </a:r>
            <a:r>
              <a:rPr lang="en-US" dirty="0">
                <a:solidFill>
                  <a:srgbClr val="000000"/>
                </a:solidFill>
                <a:latin typeface="Barlow"/>
                <a:ea typeface="Canva Sans"/>
                <a:cs typeface="Canva Sans"/>
                <a:sym typeface="Canva Sans"/>
              </a:rPr>
              <a:t>: </a:t>
            </a:r>
          </a:p>
          <a:p>
            <a:pPr marL="458470" lvl="1" indent="-28575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Scite</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Asistanı</a:t>
            </a:r>
            <a:r>
              <a:rPr lang="en-US" dirty="0">
                <a:solidFill>
                  <a:srgbClr val="000000"/>
                </a:solidFill>
                <a:latin typeface="Barlow"/>
                <a:ea typeface="Canva Sans"/>
                <a:cs typeface="Canva Sans"/>
                <a:sym typeface="Canva Sans"/>
              </a:rPr>
              <a:t>: </a:t>
            </a:r>
          </a:p>
          <a:p>
            <a:pPr marL="285750" indent="-285750" algn="l">
              <a:lnSpc>
                <a:spcPts val="2240"/>
              </a:lnSpc>
              <a:buFont typeface="Arial" panose="020B0604020202020204" pitchFamily="34" charset="0"/>
              <a:buChar char="•"/>
            </a:pPr>
            <a:r>
              <a:rPr lang="en-US" dirty="0" err="1" smtClean="0">
                <a:solidFill>
                  <a:srgbClr val="000000"/>
                </a:solidFill>
                <a:latin typeface="Barlow"/>
                <a:ea typeface="Canva Sans"/>
                <a:cs typeface="Canva Sans"/>
                <a:sym typeface="Canva Sans"/>
              </a:rPr>
              <a:t>Entegrasyonlar</a:t>
            </a:r>
            <a:endParaRPr lang="en-US" dirty="0">
              <a:solidFill>
                <a:srgbClr val="000000"/>
              </a:solidFill>
              <a:latin typeface="Barlow"/>
              <a:ea typeface="Canva Sans"/>
              <a:cs typeface="Canva Sans"/>
              <a:sym typeface="Canva Sans"/>
            </a:endParaRPr>
          </a:p>
          <a:p>
            <a:pPr marL="515620" lvl="1" indent="-34290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Tarayıcı</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Uzantısı</a:t>
            </a:r>
            <a:r>
              <a:rPr lang="en-US" dirty="0">
                <a:solidFill>
                  <a:srgbClr val="000000"/>
                </a:solidFill>
                <a:latin typeface="Barlow"/>
                <a:ea typeface="Canva Sans"/>
                <a:cs typeface="Canva Sans"/>
                <a:sym typeface="Canva Sans"/>
              </a:rPr>
              <a:t>: </a:t>
            </a:r>
          </a:p>
          <a:p>
            <a:pPr marL="515620" lvl="1" indent="-342900">
              <a:lnSpc>
                <a:spcPts val="2240"/>
              </a:lnSpc>
              <a:buFont typeface="Courier New" panose="02070309020205020404" pitchFamily="49" charset="0"/>
              <a:buChar char="o"/>
            </a:pPr>
            <a:r>
              <a:rPr lang="en-US" dirty="0" err="1">
                <a:solidFill>
                  <a:srgbClr val="000000"/>
                </a:solidFill>
                <a:latin typeface="Barlow"/>
                <a:ea typeface="Canva Sans"/>
                <a:cs typeface="Canva Sans"/>
                <a:sym typeface="Canva Sans"/>
              </a:rPr>
              <a:t>Zotero</a:t>
            </a:r>
            <a:r>
              <a:rPr lang="en-US" dirty="0">
                <a:solidFill>
                  <a:srgbClr val="000000"/>
                </a:solidFill>
                <a:latin typeface="Barlow"/>
                <a:ea typeface="Canva Sans"/>
                <a:cs typeface="Canva Sans"/>
                <a:sym typeface="Canva Sans"/>
              </a:rPr>
              <a:t> </a:t>
            </a:r>
            <a:r>
              <a:rPr lang="en-US" dirty="0" err="1">
                <a:solidFill>
                  <a:srgbClr val="000000"/>
                </a:solidFill>
                <a:latin typeface="Barlow"/>
                <a:ea typeface="Canva Sans"/>
                <a:cs typeface="Canva Sans"/>
                <a:sym typeface="Canva Sans"/>
              </a:rPr>
              <a:t>Eklentisi</a:t>
            </a:r>
            <a:r>
              <a:rPr lang="en-US" dirty="0">
                <a:solidFill>
                  <a:srgbClr val="000000"/>
                </a:solidFill>
                <a:latin typeface="Barlow"/>
                <a:ea typeface="Canva Sans"/>
                <a:cs typeface="Canva Sans"/>
                <a:sym typeface="Canva Sans"/>
              </a:rPr>
              <a:t>: </a:t>
            </a:r>
          </a:p>
          <a:p>
            <a:pPr algn="l">
              <a:lnSpc>
                <a:spcPts val="2240"/>
              </a:lnSpc>
              <a:spcBef>
                <a:spcPct val="0"/>
              </a:spcBef>
            </a:pPr>
            <a:endParaRPr lang="en-US" dirty="0">
              <a:solidFill>
                <a:srgbClr val="000000"/>
              </a:solidFill>
              <a:latin typeface="Barlow"/>
              <a:ea typeface="Canva Sans"/>
              <a:cs typeface="Canva Sans"/>
              <a:sym typeface="Canva Sans"/>
            </a:endParaRPr>
          </a:p>
        </p:txBody>
      </p:sp>
      <p:grpSp>
        <p:nvGrpSpPr>
          <p:cNvPr id="33" name="Group 16"/>
          <p:cNvGrpSpPr/>
          <p:nvPr/>
        </p:nvGrpSpPr>
        <p:grpSpPr>
          <a:xfrm>
            <a:off x="8852275" y="9559253"/>
            <a:ext cx="11520985" cy="1281162"/>
            <a:chOff x="0" y="0"/>
            <a:chExt cx="3034334" cy="337425"/>
          </a:xfrm>
        </p:grpSpPr>
        <p:sp>
          <p:nvSpPr>
            <p:cNvPr id="34"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35"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195180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6"/>
          <p:cNvGrpSpPr/>
          <p:nvPr/>
        </p:nvGrpSpPr>
        <p:grpSpPr>
          <a:xfrm>
            <a:off x="8852275" y="9559253"/>
            <a:ext cx="11520985" cy="1281162"/>
            <a:chOff x="0" y="0"/>
            <a:chExt cx="3034334" cy="337425"/>
          </a:xfrm>
        </p:grpSpPr>
        <p:sp>
          <p:nvSpPr>
            <p:cNvPr id="10"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11"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pic>
        <p:nvPicPr>
          <p:cNvPr id="2" name="Resim 1"/>
          <p:cNvPicPr>
            <a:picLocks noChangeAspect="1"/>
          </p:cNvPicPr>
          <p:nvPr/>
        </p:nvPicPr>
        <p:blipFill>
          <a:blip r:embed="rId2"/>
          <a:stretch>
            <a:fillRect/>
          </a:stretch>
        </p:blipFill>
        <p:spPr>
          <a:xfrm>
            <a:off x="-18289" y="-16764"/>
            <a:ext cx="18326009" cy="9960864"/>
          </a:xfrm>
          <a:prstGeom prst="rect">
            <a:avLst/>
          </a:prstGeom>
        </p:spPr>
      </p:pic>
      <p:sp>
        <p:nvSpPr>
          <p:cNvPr id="3" name="Dikdörtgen 2"/>
          <p:cNvSpPr/>
          <p:nvPr/>
        </p:nvSpPr>
        <p:spPr>
          <a:xfrm>
            <a:off x="7239000" y="7353300"/>
            <a:ext cx="4124847" cy="584775"/>
          </a:xfrm>
          <a:prstGeom prst="rect">
            <a:avLst/>
          </a:prstGeom>
        </p:spPr>
        <p:txBody>
          <a:bodyPr wrap="none">
            <a:spAutoFit/>
          </a:bodyPr>
          <a:lstStyle/>
          <a:p>
            <a:r>
              <a:rPr lang="tr-TR" sz="3200" dirty="0">
                <a:latin typeface="Barlow"/>
                <a:hlinkClick r:id="rId3"/>
              </a:rPr>
              <a:t>https://scispace.com</a:t>
            </a:r>
            <a:r>
              <a:rPr lang="tr-TR" sz="3200" dirty="0" smtClean="0">
                <a:latin typeface="Barlow"/>
                <a:hlinkClick r:id="rId3"/>
              </a:rPr>
              <a:t>/</a:t>
            </a:r>
            <a:r>
              <a:rPr lang="tr-TR" sz="3200" dirty="0" smtClean="0">
                <a:latin typeface="Barlow"/>
              </a:rPr>
              <a:t> </a:t>
            </a:r>
            <a:endParaRPr lang="tr-TR" sz="3200" dirty="0">
              <a:latin typeface="Barlow"/>
            </a:endParaRPr>
          </a:p>
        </p:txBody>
      </p:sp>
      <p:sp>
        <p:nvSpPr>
          <p:cNvPr id="7" name="Dikdörtgen 6"/>
          <p:cNvSpPr/>
          <p:nvPr/>
        </p:nvSpPr>
        <p:spPr>
          <a:xfrm>
            <a:off x="7772400" y="190500"/>
            <a:ext cx="3525324" cy="1040285"/>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SciSpace</a:t>
            </a:r>
            <a:endParaRPr lang="tr-TR" sz="6160" dirty="0">
              <a:solidFill>
                <a:srgbClr val="8C62FF"/>
              </a:solidFill>
              <a:latin typeface="Telegraf Bold" panose="020B0604020202020204" charset="0"/>
              <a:cs typeface="Telegraf Bold" panose="020B0604020202020204" charset="0"/>
            </a:endParaRPr>
          </a:p>
        </p:txBody>
      </p:sp>
      <p:sp>
        <p:nvSpPr>
          <p:cNvPr id="8" name="Dikdörtgen 7"/>
          <p:cNvSpPr/>
          <p:nvPr/>
        </p:nvSpPr>
        <p:spPr>
          <a:xfrm>
            <a:off x="11363847" y="8418932"/>
            <a:ext cx="9144000" cy="923330"/>
          </a:xfrm>
          <a:prstGeom prst="rect">
            <a:avLst/>
          </a:prstGeom>
        </p:spPr>
        <p:txBody>
          <a:bodyPr>
            <a:spAutoFit/>
          </a:bodyPr>
          <a:lstStyle/>
          <a:p>
            <a:r>
              <a:rPr lang="tr-TR" dirty="0">
                <a:latin typeface="Barlow" panose="020B0604020202020204" charset="0"/>
                <a:cs typeface="Barlow" panose="020B0604020202020204" charset="0"/>
                <a:hlinkClick r:id="rId4"/>
              </a:rPr>
              <a:t>https://</a:t>
            </a:r>
            <a:r>
              <a:rPr lang="tr-TR" dirty="0" smtClean="0">
                <a:latin typeface="Barlow" panose="020B0604020202020204" charset="0"/>
                <a:cs typeface="Barlow" panose="020B0604020202020204" charset="0"/>
                <a:hlinkClick r:id="rId4"/>
              </a:rPr>
              <a:t>youtu.be/HAtfVhm5rTU?si=3mr-cAs8_vdI8AUI</a:t>
            </a:r>
            <a:r>
              <a:rPr lang="tr-TR" dirty="0" smtClean="0">
                <a:latin typeface="Barlow" panose="020B0604020202020204" charset="0"/>
                <a:cs typeface="Barlow" panose="020B0604020202020204" charset="0"/>
              </a:rPr>
              <a:t/>
            </a:r>
            <a:br>
              <a:rPr lang="tr-TR" dirty="0" smtClean="0">
                <a:latin typeface="Barlow" panose="020B0604020202020204" charset="0"/>
                <a:cs typeface="Barlow" panose="020B0604020202020204" charset="0"/>
              </a:rPr>
            </a:br>
            <a:endParaRPr lang="tr-TR" dirty="0">
              <a:latin typeface="Barlow" panose="020B0604020202020204" charset="0"/>
              <a:cs typeface="Barlow" panose="020B0604020202020204" charset="0"/>
            </a:endParaRPr>
          </a:p>
          <a:p>
            <a:r>
              <a:rPr lang="tr-TR" dirty="0">
                <a:latin typeface="Barlow" panose="020B0604020202020204" charset="0"/>
                <a:cs typeface="Barlow" panose="020B0604020202020204" charset="0"/>
                <a:hlinkClick r:id="rId5"/>
              </a:rPr>
              <a:t>https://www.youtube.com/watch?v=HAtfVhm5rTU&amp;list=PPSV&amp;t=6s</a:t>
            </a:r>
            <a:endParaRPr lang="tr-TR" dirty="0">
              <a:latin typeface="Barlow" panose="020B0604020202020204" charset="0"/>
              <a:cs typeface="Barlow" panose="020B0604020202020204" charset="0"/>
            </a:endParaRPr>
          </a:p>
        </p:txBody>
      </p:sp>
    </p:spTree>
    <p:extLst>
      <p:ext uri="{BB962C8B-B14F-4D97-AF65-F5344CB8AC3E}">
        <p14:creationId xmlns:p14="http://schemas.microsoft.com/office/powerpoint/2010/main" val="1856548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6"/>
          <p:cNvGrpSpPr/>
          <p:nvPr/>
        </p:nvGrpSpPr>
        <p:grpSpPr>
          <a:xfrm>
            <a:off x="8852275" y="9559253"/>
            <a:ext cx="11520985" cy="1281162"/>
            <a:chOff x="0" y="0"/>
            <a:chExt cx="3034334" cy="337425"/>
          </a:xfrm>
        </p:grpSpPr>
        <p:sp>
          <p:nvSpPr>
            <p:cNvPr id="7"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8"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grpSp>
        <p:nvGrpSpPr>
          <p:cNvPr id="9" name="Group 34"/>
          <p:cNvGrpSpPr/>
          <p:nvPr/>
        </p:nvGrpSpPr>
        <p:grpSpPr>
          <a:xfrm>
            <a:off x="-7733868" y="-4638337"/>
            <a:ext cx="11505516" cy="6594889"/>
            <a:chOff x="0" y="0"/>
            <a:chExt cx="1218611" cy="698500"/>
          </a:xfrm>
        </p:grpSpPr>
        <p:sp>
          <p:nvSpPr>
            <p:cNvPr id="10"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1"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20"/>
          <p:cNvGrpSpPr/>
          <p:nvPr/>
        </p:nvGrpSpPr>
        <p:grpSpPr>
          <a:xfrm>
            <a:off x="16574507" y="-128222"/>
            <a:ext cx="4511381" cy="3876968"/>
            <a:chOff x="0" y="0"/>
            <a:chExt cx="812800" cy="698500"/>
          </a:xfrm>
        </p:grpSpPr>
        <p:sp>
          <p:nvSpPr>
            <p:cNvPr id="13"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4"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pic>
        <p:nvPicPr>
          <p:cNvPr id="4" name="Resim 3"/>
          <p:cNvPicPr>
            <a:picLocks noChangeAspect="1"/>
          </p:cNvPicPr>
          <p:nvPr/>
        </p:nvPicPr>
        <p:blipFill>
          <a:blip r:embed="rId2"/>
          <a:stretch>
            <a:fillRect/>
          </a:stretch>
        </p:blipFill>
        <p:spPr>
          <a:xfrm>
            <a:off x="0" y="744143"/>
            <a:ext cx="18200000" cy="9542857"/>
          </a:xfrm>
          <a:prstGeom prst="rect">
            <a:avLst/>
          </a:prstGeom>
        </p:spPr>
      </p:pic>
      <p:sp>
        <p:nvSpPr>
          <p:cNvPr id="3" name="İçerik Yer Tutucusu 2"/>
          <p:cNvSpPr>
            <a:spLocks noGrp="1"/>
          </p:cNvSpPr>
          <p:nvPr>
            <p:ph idx="1"/>
          </p:nvPr>
        </p:nvSpPr>
        <p:spPr/>
        <p:txBody>
          <a:bodyPr/>
          <a:lstStyle/>
          <a:p>
            <a:endParaRPr lang="tr-TR"/>
          </a:p>
        </p:txBody>
      </p:sp>
      <p:sp>
        <p:nvSpPr>
          <p:cNvPr id="5" name="Dikdörtgen 4"/>
          <p:cNvSpPr/>
          <p:nvPr/>
        </p:nvSpPr>
        <p:spPr>
          <a:xfrm>
            <a:off x="6249182" y="-101215"/>
            <a:ext cx="5279009" cy="1040285"/>
          </a:xfrm>
          <a:prstGeom prst="rect">
            <a:avLst/>
          </a:prstGeom>
        </p:spPr>
        <p:txBody>
          <a:bodyPr wrap="none">
            <a:spAutoFit/>
          </a:bodyPr>
          <a:lstStyle/>
          <a:p>
            <a:r>
              <a:rPr lang="tr-TR" sz="6160" b="1" dirty="0" smtClean="0">
                <a:solidFill>
                  <a:srgbClr val="8C62FF"/>
                </a:solidFill>
                <a:latin typeface="Telegraf Bold" panose="020B0604020202020204" charset="0"/>
                <a:cs typeface="Telegraf Bold" panose="020B0604020202020204" charset="0"/>
              </a:rPr>
              <a:t>Chat </a:t>
            </a:r>
            <a:r>
              <a:rPr lang="tr-TR" sz="6160" b="1" dirty="0" err="1">
                <a:solidFill>
                  <a:srgbClr val="8C62FF"/>
                </a:solidFill>
                <a:latin typeface="Telegraf Bold" panose="020B0604020202020204" charset="0"/>
                <a:cs typeface="Telegraf Bold" panose="020B0604020202020204" charset="0"/>
              </a:rPr>
              <a:t>with</a:t>
            </a:r>
            <a:r>
              <a:rPr lang="tr-TR" sz="6160" b="1" dirty="0">
                <a:solidFill>
                  <a:srgbClr val="8C62FF"/>
                </a:solidFill>
                <a:latin typeface="Telegraf Bold" panose="020B0604020202020204" charset="0"/>
                <a:cs typeface="Telegraf Bold" panose="020B0604020202020204" charset="0"/>
              </a:rPr>
              <a:t> PDF</a:t>
            </a:r>
            <a:endParaRPr lang="tr-TR" sz="6160" dirty="0">
              <a:solidFill>
                <a:srgbClr val="8C62FF"/>
              </a:solidFill>
              <a:latin typeface="Telegraf Bold" panose="020B0604020202020204" charset="0"/>
              <a:cs typeface="Telegraf Bold" panose="020B0604020202020204" charset="0"/>
            </a:endParaRPr>
          </a:p>
        </p:txBody>
      </p:sp>
    </p:spTree>
    <p:extLst>
      <p:ext uri="{BB962C8B-B14F-4D97-AF65-F5344CB8AC3E}">
        <p14:creationId xmlns:p14="http://schemas.microsoft.com/office/powerpoint/2010/main" val="3118120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16"/>
          <p:cNvGrpSpPr/>
          <p:nvPr/>
        </p:nvGrpSpPr>
        <p:grpSpPr>
          <a:xfrm>
            <a:off x="8852275" y="9559253"/>
            <a:ext cx="11520985" cy="1281162"/>
            <a:chOff x="0" y="0"/>
            <a:chExt cx="3034334" cy="337425"/>
          </a:xfrm>
        </p:grpSpPr>
        <p:sp>
          <p:nvSpPr>
            <p:cNvPr id="7"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8"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sp>
        <p:nvSpPr>
          <p:cNvPr id="2" name="Unvan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a:p>
        </p:txBody>
      </p:sp>
      <p:pic>
        <p:nvPicPr>
          <p:cNvPr id="4" name="Resim 3"/>
          <p:cNvPicPr>
            <a:picLocks noChangeAspect="1"/>
          </p:cNvPicPr>
          <p:nvPr/>
        </p:nvPicPr>
        <p:blipFill>
          <a:blip r:embed="rId2"/>
          <a:stretch>
            <a:fillRect/>
          </a:stretch>
        </p:blipFill>
        <p:spPr>
          <a:xfrm>
            <a:off x="-2" y="1067140"/>
            <a:ext cx="18133029" cy="9219860"/>
          </a:xfrm>
          <a:prstGeom prst="rect">
            <a:avLst/>
          </a:prstGeom>
        </p:spPr>
      </p:pic>
      <p:sp>
        <p:nvSpPr>
          <p:cNvPr id="5" name="Dikdörtgen 4"/>
          <p:cNvSpPr/>
          <p:nvPr/>
        </p:nvSpPr>
        <p:spPr>
          <a:xfrm>
            <a:off x="-2" y="-10045"/>
            <a:ext cx="18288001" cy="1040285"/>
          </a:xfrm>
          <a:prstGeom prst="rect">
            <a:avLst/>
          </a:prstGeom>
        </p:spPr>
        <p:txBody>
          <a:bodyPr wrap="square">
            <a:spAutoFit/>
          </a:bodyPr>
          <a:lstStyle/>
          <a:p>
            <a:pPr algn="ctr"/>
            <a:r>
              <a:rPr lang="tr-TR" sz="6160" b="1" dirty="0" err="1" smtClean="0">
                <a:solidFill>
                  <a:srgbClr val="8C62FF"/>
                </a:solidFill>
                <a:latin typeface="Telegraf Bold" panose="020B0604020202020204" charset="0"/>
                <a:cs typeface="Telegraf Bold" panose="020B0604020202020204" charset="0"/>
              </a:rPr>
              <a:t>Literature</a:t>
            </a:r>
            <a:r>
              <a:rPr lang="tr-TR" sz="6160" b="1" dirty="0" smtClean="0">
                <a:solidFill>
                  <a:srgbClr val="8C62FF"/>
                </a:solidFill>
                <a:latin typeface="Telegraf Bold" panose="020B0604020202020204" charset="0"/>
                <a:cs typeface="Telegraf Bold" panose="020B0604020202020204" charset="0"/>
              </a:rPr>
              <a:t> </a:t>
            </a:r>
            <a:r>
              <a:rPr lang="tr-TR" sz="6160" b="1" dirty="0" err="1" smtClean="0">
                <a:solidFill>
                  <a:srgbClr val="8C62FF"/>
                </a:solidFill>
                <a:latin typeface="Telegraf Bold" panose="020B0604020202020204" charset="0"/>
                <a:cs typeface="Telegraf Bold" panose="020B0604020202020204" charset="0"/>
              </a:rPr>
              <a:t>Review</a:t>
            </a:r>
            <a:endParaRPr lang="tr-TR" sz="6160" dirty="0">
              <a:solidFill>
                <a:srgbClr val="8C62FF"/>
              </a:solidFill>
              <a:latin typeface="Telegraf Bold" panose="020B0604020202020204" charset="0"/>
              <a:cs typeface="Telegraf Bold" panose="020B0604020202020204" charset="0"/>
            </a:endParaRPr>
          </a:p>
        </p:txBody>
      </p:sp>
      <p:pic>
        <p:nvPicPr>
          <p:cNvPr id="9" name="Resim 8"/>
          <p:cNvPicPr>
            <a:picLocks noChangeAspect="1"/>
          </p:cNvPicPr>
          <p:nvPr/>
        </p:nvPicPr>
        <p:blipFill>
          <a:blip r:embed="rId3"/>
          <a:stretch>
            <a:fillRect/>
          </a:stretch>
        </p:blipFill>
        <p:spPr>
          <a:xfrm>
            <a:off x="15114022" y="1682116"/>
            <a:ext cx="3009524" cy="84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89537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
          <p:cNvGrpSpPr/>
          <p:nvPr/>
        </p:nvGrpSpPr>
        <p:grpSpPr>
          <a:xfrm>
            <a:off x="-7733868" y="-4638337"/>
            <a:ext cx="11505516" cy="6594889"/>
            <a:chOff x="0" y="0"/>
            <a:chExt cx="1218611" cy="698500"/>
          </a:xfrm>
        </p:grpSpPr>
        <p:sp>
          <p:nvSpPr>
            <p:cNvPr id="10"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1"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20"/>
          <p:cNvGrpSpPr/>
          <p:nvPr/>
        </p:nvGrpSpPr>
        <p:grpSpPr>
          <a:xfrm>
            <a:off x="16574507" y="-128222"/>
            <a:ext cx="4511381" cy="3876968"/>
            <a:chOff x="0" y="0"/>
            <a:chExt cx="812800" cy="698500"/>
          </a:xfrm>
        </p:grpSpPr>
        <p:sp>
          <p:nvSpPr>
            <p:cNvPr id="19"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0"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2"/>
          <p:cNvGrpSpPr/>
          <p:nvPr/>
        </p:nvGrpSpPr>
        <p:grpSpPr>
          <a:xfrm>
            <a:off x="10007683" y="6073176"/>
            <a:ext cx="11505516" cy="6594889"/>
            <a:chOff x="0" y="0"/>
            <a:chExt cx="1218611" cy="698500"/>
          </a:xfrm>
        </p:grpSpPr>
        <p:sp>
          <p:nvSpPr>
            <p:cNvPr id="16"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7"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4" name="Resim 3"/>
          <p:cNvPicPr>
            <a:picLocks noChangeAspect="1"/>
          </p:cNvPicPr>
          <p:nvPr/>
        </p:nvPicPr>
        <p:blipFill>
          <a:blip r:embed="rId2"/>
          <a:stretch>
            <a:fillRect/>
          </a:stretch>
        </p:blipFill>
        <p:spPr>
          <a:xfrm>
            <a:off x="2133600" y="898600"/>
            <a:ext cx="14820900" cy="9413800"/>
          </a:xfrm>
          <a:prstGeom prst="rect">
            <a:avLst/>
          </a:prstGeom>
          <a:ln>
            <a:noFill/>
          </a:ln>
          <a:effectLst>
            <a:outerShdw blurRad="190500" algn="tl" rotWithShape="0">
              <a:srgbClr val="000000">
                <a:alpha val="70000"/>
              </a:srgbClr>
            </a:outerShdw>
          </a:effectLst>
        </p:spPr>
      </p:pic>
      <p:sp>
        <p:nvSpPr>
          <p:cNvPr id="5" name="Dikdörtgen 4"/>
          <p:cNvSpPr/>
          <p:nvPr/>
        </p:nvSpPr>
        <p:spPr>
          <a:xfrm>
            <a:off x="5721794" y="0"/>
            <a:ext cx="6333785" cy="1040285"/>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Literature</a:t>
            </a:r>
            <a:r>
              <a:rPr lang="tr-TR" sz="6160" b="1" dirty="0" smtClean="0">
                <a:solidFill>
                  <a:srgbClr val="8C62FF"/>
                </a:solidFill>
                <a:latin typeface="Telegraf Bold" panose="020B0604020202020204" charset="0"/>
                <a:cs typeface="Telegraf Bold" panose="020B0604020202020204" charset="0"/>
              </a:rPr>
              <a:t> </a:t>
            </a:r>
            <a:r>
              <a:rPr lang="tr-TR" sz="6160" b="1" dirty="0" err="1" smtClean="0">
                <a:solidFill>
                  <a:srgbClr val="8C62FF"/>
                </a:solidFill>
                <a:latin typeface="Telegraf Bold" panose="020B0604020202020204" charset="0"/>
                <a:cs typeface="Telegraf Bold" panose="020B0604020202020204" charset="0"/>
              </a:rPr>
              <a:t>Review</a:t>
            </a:r>
            <a:endParaRPr lang="tr-TR" sz="6160" dirty="0">
              <a:solidFill>
                <a:srgbClr val="8C62FF"/>
              </a:solidFill>
              <a:latin typeface="Telegraf Bold" panose="020B0604020202020204" charset="0"/>
              <a:cs typeface="Telegraf Bold" panose="020B0604020202020204" charset="0"/>
            </a:endParaRPr>
          </a:p>
        </p:txBody>
      </p:sp>
      <p:grpSp>
        <p:nvGrpSpPr>
          <p:cNvPr id="12" name="Group 37"/>
          <p:cNvGrpSpPr/>
          <p:nvPr/>
        </p:nvGrpSpPr>
        <p:grpSpPr>
          <a:xfrm>
            <a:off x="-3009892" y="8791097"/>
            <a:ext cx="4511381" cy="3876968"/>
            <a:chOff x="0" y="0"/>
            <a:chExt cx="812800" cy="698500"/>
          </a:xfrm>
        </p:grpSpPr>
        <p:sp>
          <p:nvSpPr>
            <p:cNvPr id="13"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4"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941731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10976">
            <a:off x="-4562408" y="-6124557"/>
            <a:ext cx="9026634" cy="15170825"/>
            <a:chOff x="0" y="0"/>
            <a:chExt cx="2377385" cy="3995608"/>
          </a:xfrm>
        </p:grpSpPr>
        <p:sp>
          <p:nvSpPr>
            <p:cNvPr id="3" name="Freeform 3"/>
            <p:cNvSpPr/>
            <p:nvPr/>
          </p:nvSpPr>
          <p:spPr>
            <a:xfrm>
              <a:off x="0" y="0"/>
              <a:ext cx="2377385" cy="3995608"/>
            </a:xfrm>
            <a:custGeom>
              <a:avLst/>
              <a:gdLst/>
              <a:ahLst/>
              <a:cxnLst/>
              <a:rect l="l" t="t" r="r" b="b"/>
              <a:pathLst>
                <a:path w="2377385" h="3995608">
                  <a:moveTo>
                    <a:pt x="0" y="0"/>
                  </a:moveTo>
                  <a:lnTo>
                    <a:pt x="2377385" y="0"/>
                  </a:lnTo>
                  <a:lnTo>
                    <a:pt x="2377385" y="3995608"/>
                  </a:lnTo>
                  <a:lnTo>
                    <a:pt x="0" y="3995608"/>
                  </a:ln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0" y="-38100"/>
              <a:ext cx="2377385" cy="403370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05998" y="-760395"/>
            <a:ext cx="8439567" cy="7669456"/>
          </a:xfrm>
          <a:custGeom>
            <a:avLst/>
            <a:gdLst/>
            <a:ahLst/>
            <a:cxnLst/>
            <a:rect l="l" t="t" r="r" b="b"/>
            <a:pathLst>
              <a:path w="8439567" h="7669456">
                <a:moveTo>
                  <a:pt x="0" y="0"/>
                </a:moveTo>
                <a:lnTo>
                  <a:pt x="8439567" y="0"/>
                </a:lnTo>
                <a:lnTo>
                  <a:pt x="8439567" y="7669456"/>
                </a:lnTo>
                <a:lnTo>
                  <a:pt x="0" y="7669456"/>
                </a:lnTo>
                <a:lnTo>
                  <a:pt x="0" y="0"/>
                </a:lnTo>
                <a:close/>
              </a:path>
            </a:pathLst>
          </a:custGeom>
          <a:blipFill>
            <a:blip r:embed="rId2"/>
            <a:stretch>
              <a:fillRect/>
            </a:stretch>
          </a:blipFill>
        </p:spPr>
      </p:sp>
      <p:grpSp>
        <p:nvGrpSpPr>
          <p:cNvPr id="6" name="Group 6"/>
          <p:cNvGrpSpPr/>
          <p:nvPr/>
        </p:nvGrpSpPr>
        <p:grpSpPr>
          <a:xfrm>
            <a:off x="1516153" y="398674"/>
            <a:ext cx="6120529" cy="4954549"/>
            <a:chOff x="0" y="0"/>
            <a:chExt cx="812800" cy="698500"/>
          </a:xfrm>
        </p:grpSpPr>
        <p:sp>
          <p:nvSpPr>
            <p:cNvPr id="7" name="Freeform 7"/>
            <p:cNvSpPr/>
            <p:nvPr/>
          </p:nvSpPr>
          <p:spPr>
            <a:xfrm>
              <a:off x="5926" y="0"/>
              <a:ext cx="800948" cy="698500"/>
            </a:xfrm>
            <a:custGeom>
              <a:avLst/>
              <a:gdLst/>
              <a:ahLst/>
              <a:cxnLst/>
              <a:rect l="l" t="t" r="r" b="b"/>
              <a:pathLst>
                <a:path w="800948" h="698500">
                  <a:moveTo>
                    <a:pt x="791355" y="375924"/>
                  </a:moveTo>
                  <a:lnTo>
                    <a:pt x="619193" y="671826"/>
                  </a:lnTo>
                  <a:cubicBezTo>
                    <a:pt x="609585" y="688340"/>
                    <a:pt x="591920" y="698500"/>
                    <a:pt x="572814" y="698500"/>
                  </a:cubicBezTo>
                  <a:lnTo>
                    <a:pt x="228134" y="698500"/>
                  </a:lnTo>
                  <a:cubicBezTo>
                    <a:pt x="209028" y="698500"/>
                    <a:pt x="191363" y="688340"/>
                    <a:pt x="181755" y="671826"/>
                  </a:cubicBezTo>
                  <a:lnTo>
                    <a:pt x="9593" y="375924"/>
                  </a:lnTo>
                  <a:cubicBezTo>
                    <a:pt x="0" y="359435"/>
                    <a:pt x="0" y="339065"/>
                    <a:pt x="9593" y="322576"/>
                  </a:cubicBezTo>
                  <a:lnTo>
                    <a:pt x="181755" y="26674"/>
                  </a:lnTo>
                  <a:cubicBezTo>
                    <a:pt x="191363" y="10159"/>
                    <a:pt x="209028" y="0"/>
                    <a:pt x="228134" y="0"/>
                  </a:cubicBezTo>
                  <a:lnTo>
                    <a:pt x="572814" y="0"/>
                  </a:lnTo>
                  <a:cubicBezTo>
                    <a:pt x="591920" y="0"/>
                    <a:pt x="609585" y="10159"/>
                    <a:pt x="619193" y="26674"/>
                  </a:cubicBezTo>
                  <a:lnTo>
                    <a:pt x="791355" y="322576"/>
                  </a:lnTo>
                  <a:cubicBezTo>
                    <a:pt x="800948" y="339065"/>
                    <a:pt x="800948" y="359435"/>
                    <a:pt x="791355" y="375924"/>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flipH="1">
            <a:off x="11570662" y="5313864"/>
            <a:ext cx="8228260" cy="8241997"/>
          </a:xfrm>
          <a:custGeom>
            <a:avLst/>
            <a:gdLst/>
            <a:ahLst/>
            <a:cxnLst/>
            <a:rect l="l" t="t" r="r" b="b"/>
            <a:pathLst>
              <a:path w="8228260" h="8241997">
                <a:moveTo>
                  <a:pt x="8228260" y="0"/>
                </a:moveTo>
                <a:lnTo>
                  <a:pt x="0" y="0"/>
                </a:lnTo>
                <a:lnTo>
                  <a:pt x="0" y="8241996"/>
                </a:lnTo>
                <a:lnTo>
                  <a:pt x="8228260" y="8241996"/>
                </a:lnTo>
                <a:lnTo>
                  <a:pt x="8228260" y="0"/>
                </a:lnTo>
                <a:close/>
              </a:path>
            </a:pathLst>
          </a:custGeom>
          <a:blipFill>
            <a:blip r:embed="rId3">
              <a:alphaModFix amt="25000"/>
              <a:extLst>
                <a:ext uri="{96DAC541-7B7A-43D3-8B79-37D633B846F1}">
                  <asvg:svgBlip xmlns="" xmlns:asvg="http://schemas.microsoft.com/office/drawing/2016/SVG/main" r:embed="rId5"/>
                </a:ext>
              </a:extLst>
            </a:blip>
            <a:stretch>
              <a:fillRect/>
            </a:stretch>
          </a:blipFill>
        </p:spPr>
      </p:sp>
      <p:grpSp>
        <p:nvGrpSpPr>
          <p:cNvPr id="16" name="Group 16"/>
          <p:cNvGrpSpPr/>
          <p:nvPr/>
        </p:nvGrpSpPr>
        <p:grpSpPr>
          <a:xfrm>
            <a:off x="8852275" y="9559253"/>
            <a:ext cx="11520985" cy="1281162"/>
            <a:chOff x="0" y="0"/>
            <a:chExt cx="3034334" cy="337425"/>
          </a:xfrm>
        </p:grpSpPr>
        <p:sp>
          <p:nvSpPr>
            <p:cNvPr id="17"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18"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526092" y="6014229"/>
            <a:ext cx="5930629" cy="795089"/>
          </a:xfrm>
          <a:prstGeom prst="rect">
            <a:avLst/>
          </a:prstGeom>
        </p:spPr>
        <p:txBody>
          <a:bodyPr lIns="0" tIns="0" rIns="0" bIns="0" rtlCol="0" anchor="t">
            <a:spAutoFit/>
          </a:bodyPr>
          <a:lstStyle/>
          <a:p>
            <a:pPr algn="r">
              <a:lnSpc>
                <a:spcPts val="6206"/>
              </a:lnSpc>
            </a:pPr>
            <a:r>
              <a:rPr lang="tr-TR" sz="5746" spc="-126" dirty="0" smtClean="0">
                <a:solidFill>
                  <a:srgbClr val="8564FB"/>
                </a:solidFill>
                <a:latin typeface="Telegraf"/>
                <a:ea typeface="Telegraf"/>
                <a:cs typeface="Telegraf"/>
                <a:sym typeface="Telegraf"/>
              </a:rPr>
              <a:t>Gültekin Gürdal</a:t>
            </a:r>
            <a:endParaRPr lang="en-US" sz="5746" spc="-126" dirty="0">
              <a:solidFill>
                <a:srgbClr val="8564FB"/>
              </a:solidFill>
              <a:latin typeface="Telegraf"/>
              <a:ea typeface="Telegraf"/>
              <a:cs typeface="Telegraf"/>
              <a:sym typeface="Telegraf"/>
            </a:endParaRPr>
          </a:p>
        </p:txBody>
      </p:sp>
      <p:graphicFrame>
        <p:nvGraphicFramePr>
          <p:cNvPr id="13" name="Diyagram 12"/>
          <p:cNvGraphicFramePr/>
          <p:nvPr>
            <p:extLst>
              <p:ext uri="{D42A27DB-BD31-4B8C-83A1-F6EECF244321}">
                <p14:modId xmlns:p14="http://schemas.microsoft.com/office/powerpoint/2010/main" val="1217696528"/>
              </p:ext>
            </p:extLst>
          </p:nvPr>
        </p:nvGraphicFramePr>
        <p:xfrm>
          <a:off x="7961862" y="148851"/>
          <a:ext cx="9967999" cy="91519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1" name="Yuvarlatılmış Dikdörtgen 4"/>
          <p:cNvSpPr txBox="1"/>
          <p:nvPr/>
        </p:nvSpPr>
        <p:spPr>
          <a:xfrm>
            <a:off x="2131164" y="6961312"/>
            <a:ext cx="5515457" cy="23394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tr-TR" sz="2000" kern="1200" dirty="0" smtClean="0">
                <a:latin typeface="Barlow SemiCondensed" panose="020B0604020202020204" charset="-94"/>
                <a:cs typeface="Poppins" panose="020B0604020202020204" charset="0"/>
              </a:rPr>
              <a:t>İzmir Yüksek Teknoloji Enstitüsü </a:t>
            </a:r>
            <a:br>
              <a:rPr lang="tr-TR" sz="2000" kern="1200" dirty="0" smtClean="0">
                <a:latin typeface="Barlow SemiCondensed" panose="020B0604020202020204" charset="-94"/>
                <a:cs typeface="Poppins" panose="020B0604020202020204" charset="0"/>
              </a:rPr>
            </a:br>
            <a:r>
              <a:rPr lang="tr-TR" sz="2000" kern="1200" dirty="0" smtClean="0">
                <a:latin typeface="Barlow SemiCondensed" panose="020B0604020202020204" charset="-94"/>
                <a:cs typeface="Poppins" panose="020B0604020202020204" charset="0"/>
              </a:rPr>
              <a:t>Kütüphane ve Dokümantasyon Daire Başkanı</a:t>
            </a:r>
            <a:br>
              <a:rPr lang="tr-TR" sz="2000" kern="1200" dirty="0" smtClean="0">
                <a:latin typeface="Barlow SemiCondensed" panose="020B0604020202020204" charset="-94"/>
                <a:cs typeface="Poppins" panose="020B0604020202020204" charset="0"/>
              </a:rPr>
            </a:br>
            <a:r>
              <a:rPr lang="tr-TR" sz="2000" kern="1200" dirty="0" smtClean="0">
                <a:latin typeface="Barlow SemiCondensed" panose="020B0604020202020204" charset="-94"/>
                <a:cs typeface="Poppins" panose="020B0604020202020204" charset="0"/>
              </a:rPr>
              <a:t/>
            </a:r>
            <a:br>
              <a:rPr lang="tr-TR" sz="2000" kern="1200" dirty="0" smtClean="0">
                <a:latin typeface="Barlow SemiCondensed" panose="020B0604020202020204" charset="-94"/>
                <a:cs typeface="Poppins" panose="020B0604020202020204" charset="0"/>
              </a:rPr>
            </a:br>
            <a:r>
              <a:rPr lang="tr-TR" sz="2000" b="1" kern="1200" dirty="0" smtClean="0">
                <a:latin typeface="Barlow SemiCondensed" panose="020B0604020202020204" charset="-94"/>
                <a:cs typeface="Poppins" panose="020B0604020202020204" charset="0"/>
              </a:rPr>
              <a:t>E-posta: </a:t>
            </a:r>
            <a:r>
              <a:rPr lang="tr-TR" sz="2000" kern="1200" dirty="0" smtClean="0">
                <a:latin typeface="Barlow SemiCondensed" panose="020B0604020202020204" charset="-94"/>
                <a:cs typeface="Poppins" panose="020B0604020202020204" charset="0"/>
              </a:rPr>
              <a:t>gultekingurdal@iyte.edu.tr</a:t>
            </a:r>
            <a:br>
              <a:rPr lang="tr-TR" sz="2000" kern="1200" dirty="0" smtClean="0">
                <a:latin typeface="Barlow SemiCondensed" panose="020B0604020202020204" charset="-94"/>
                <a:cs typeface="Poppins" panose="020B0604020202020204" charset="0"/>
              </a:rPr>
            </a:br>
            <a:r>
              <a:rPr lang="tr-TR" sz="2000" kern="1200" dirty="0" smtClean="0">
                <a:latin typeface="Barlow SemiCondensed" panose="020B0604020202020204" charset="-94"/>
                <a:cs typeface="Poppins" panose="020B0604020202020204" charset="0"/>
              </a:rPr>
              <a:t/>
            </a:r>
            <a:br>
              <a:rPr lang="tr-TR" sz="2000" kern="1200" dirty="0" smtClean="0">
                <a:latin typeface="Barlow SemiCondensed" panose="020B0604020202020204" charset="-94"/>
                <a:cs typeface="Poppins" panose="020B0604020202020204" charset="0"/>
              </a:rPr>
            </a:br>
            <a:r>
              <a:rPr lang="tr-TR" sz="2000" b="1" kern="1200" dirty="0" smtClean="0">
                <a:latin typeface="Barlow SemiCondensed" panose="020B0604020202020204" charset="-94"/>
                <a:cs typeface="Poppins" panose="020B0604020202020204" charset="0"/>
              </a:rPr>
              <a:t>Ofis Tel: </a:t>
            </a:r>
            <a:r>
              <a:rPr lang="tr-TR" sz="2000" kern="1200" dirty="0" smtClean="0">
                <a:latin typeface="Barlow SemiCondensed" panose="020B0604020202020204" charset="-94"/>
                <a:cs typeface="Poppins" panose="020B0604020202020204" charset="0"/>
              </a:rPr>
              <a:t>0 232 7506331</a:t>
            </a:r>
            <a:br>
              <a:rPr lang="tr-TR" sz="2000" kern="1200" dirty="0" smtClean="0">
                <a:latin typeface="Barlow SemiCondensed" panose="020B0604020202020204" charset="-94"/>
                <a:cs typeface="Poppins" panose="020B0604020202020204" charset="0"/>
              </a:rPr>
            </a:br>
            <a:r>
              <a:rPr lang="tr-TR" sz="2000" kern="1200" dirty="0" smtClean="0">
                <a:latin typeface="Barlow SemiCondensed" panose="020B0604020202020204" charset="-94"/>
                <a:cs typeface="Poppins" panose="020B0604020202020204" charset="0"/>
              </a:rPr>
              <a:t/>
            </a:r>
            <a:br>
              <a:rPr lang="tr-TR" sz="2000" kern="1200" dirty="0" smtClean="0">
                <a:latin typeface="Barlow SemiCondensed" panose="020B0604020202020204" charset="-94"/>
                <a:cs typeface="Poppins" panose="020B0604020202020204" charset="0"/>
              </a:rPr>
            </a:br>
            <a:r>
              <a:rPr lang="tr-TR" sz="2000" kern="1200" dirty="0" smtClean="0">
                <a:latin typeface="Barlow SemiCondensed" panose="020B0604020202020204" charset="-94"/>
                <a:cs typeface="Poppins" panose="020B0604020202020204" charset="0"/>
                <a:hlinkClick r:id="rId11"/>
              </a:rPr>
              <a:t>http://web.iyte.edu.tr/~gultekingurdal/</a:t>
            </a:r>
            <a:r>
              <a:rPr lang="tr-TR" sz="2000" kern="1200" dirty="0" smtClean="0">
                <a:latin typeface="Barlow SemiCondensed" panose="020B0604020202020204" charset="-94"/>
                <a:cs typeface="Poppins" panose="020B0604020202020204" charset="0"/>
              </a:rPr>
              <a:t> </a:t>
            </a:r>
            <a:endParaRPr lang="tr-TR" sz="2000" kern="1200" dirty="0">
              <a:latin typeface="Barlow SemiCondensed" panose="020B0604020202020204" charset="-94"/>
              <a:cs typeface="Poppins" panose="020B0604020202020204" charset="0"/>
            </a:endParaRPr>
          </a:p>
        </p:txBody>
      </p:sp>
      <p:grpSp>
        <p:nvGrpSpPr>
          <p:cNvPr id="19" name="Group 9"/>
          <p:cNvGrpSpPr/>
          <p:nvPr/>
        </p:nvGrpSpPr>
        <p:grpSpPr>
          <a:xfrm>
            <a:off x="2080009" y="714171"/>
            <a:ext cx="4992815" cy="4323553"/>
            <a:chOff x="0" y="0"/>
            <a:chExt cx="4282440" cy="3708400"/>
          </a:xfrm>
        </p:grpSpPr>
        <p:sp>
          <p:nvSpPr>
            <p:cNvPr id="20" name="Freeform 10"/>
            <p:cNvSpPr/>
            <p:nvPr/>
          </p:nvSpPr>
          <p:spPr>
            <a:xfrm>
              <a:off x="51390" y="0"/>
              <a:ext cx="4179660" cy="3708400"/>
            </a:xfrm>
            <a:custGeom>
              <a:avLst/>
              <a:gdLst/>
              <a:ahLst/>
              <a:cxnLst/>
              <a:rect l="l" t="t" r="r" b="b"/>
              <a:pathLst>
                <a:path w="4179660" h="3708400">
                  <a:moveTo>
                    <a:pt x="2890837" y="0"/>
                  </a:moveTo>
                  <a:lnTo>
                    <a:pt x="1288823" y="0"/>
                  </a:lnTo>
                  <a:cubicBezTo>
                    <a:pt x="1121991" y="0"/>
                    <a:pt x="967831" y="89001"/>
                    <a:pt x="884410" y="233478"/>
                  </a:cubicBezTo>
                  <a:lnTo>
                    <a:pt x="83420" y="1620722"/>
                  </a:lnTo>
                  <a:cubicBezTo>
                    <a:pt x="0" y="1765197"/>
                    <a:pt x="0" y="1943203"/>
                    <a:pt x="83420" y="2087678"/>
                  </a:cubicBezTo>
                  <a:lnTo>
                    <a:pt x="884410" y="3474922"/>
                  </a:lnTo>
                  <a:cubicBezTo>
                    <a:pt x="967831" y="3619399"/>
                    <a:pt x="1121991" y="3708400"/>
                    <a:pt x="1288823" y="3708400"/>
                  </a:cubicBezTo>
                  <a:lnTo>
                    <a:pt x="2890837" y="3708400"/>
                  </a:lnTo>
                  <a:cubicBezTo>
                    <a:pt x="3057669" y="3708400"/>
                    <a:pt x="3211829" y="3619399"/>
                    <a:pt x="3295250" y="3474922"/>
                  </a:cubicBezTo>
                  <a:lnTo>
                    <a:pt x="4096241" y="2087678"/>
                  </a:lnTo>
                  <a:cubicBezTo>
                    <a:pt x="4179660" y="1943203"/>
                    <a:pt x="4179660" y="1765197"/>
                    <a:pt x="4096241" y="1620722"/>
                  </a:cubicBezTo>
                  <a:lnTo>
                    <a:pt x="3295250" y="233478"/>
                  </a:lnTo>
                  <a:cubicBezTo>
                    <a:pt x="3211829" y="89001"/>
                    <a:pt x="3057669" y="0"/>
                    <a:pt x="2890837" y="0"/>
                  </a:cubicBezTo>
                  <a:close/>
                </a:path>
              </a:pathLst>
            </a:custGeom>
            <a:blipFill>
              <a:blip r:embed="rId12"/>
              <a:stretch>
                <a:fillRect l="-385" t="-15345" r="-1745" b="-50416"/>
              </a:stretch>
            </a:blipFill>
            <a:ln w="209550" cap="rnd">
              <a:solidFill>
                <a:srgbClr val="FFFFFF"/>
              </a:solidFill>
              <a:prstDash val="solid"/>
              <a:round/>
            </a:ln>
          </p:spPr>
        </p:sp>
      </p:grpSp>
    </p:spTree>
    <p:extLst>
      <p:ext uri="{BB962C8B-B14F-4D97-AF65-F5344CB8AC3E}">
        <p14:creationId xmlns:p14="http://schemas.microsoft.com/office/powerpoint/2010/main" val="1563595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0007683" y="6073176"/>
            <a:ext cx="11505516" cy="6594889"/>
            <a:chOff x="0" y="0"/>
            <a:chExt cx="1218611" cy="698500"/>
          </a:xfrm>
        </p:grpSpPr>
        <p:sp>
          <p:nvSpPr>
            <p:cNvPr id="20"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21"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34"/>
          <p:cNvGrpSpPr/>
          <p:nvPr/>
        </p:nvGrpSpPr>
        <p:grpSpPr>
          <a:xfrm>
            <a:off x="-7733868" y="-4638337"/>
            <a:ext cx="11505516" cy="6594889"/>
            <a:chOff x="0" y="0"/>
            <a:chExt cx="1218611" cy="698500"/>
          </a:xfrm>
        </p:grpSpPr>
        <p:sp>
          <p:nvSpPr>
            <p:cNvPr id="14"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5"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52400" y="1219518"/>
            <a:ext cx="10466850" cy="9059862"/>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3"/>
          <a:stretch>
            <a:fillRect/>
          </a:stretch>
        </p:blipFill>
        <p:spPr>
          <a:xfrm>
            <a:off x="10671087" y="1219518"/>
            <a:ext cx="7518260" cy="6644322"/>
          </a:xfrm>
          <a:prstGeom prst="rect">
            <a:avLst/>
          </a:prstGeom>
          <a:ln>
            <a:noFill/>
          </a:ln>
          <a:effectLst>
            <a:outerShdw blurRad="190500" algn="tl" rotWithShape="0">
              <a:srgbClr val="000000">
                <a:alpha val="70000"/>
              </a:srgbClr>
            </a:outerShdw>
          </a:effectLst>
        </p:spPr>
      </p:pic>
      <p:sp>
        <p:nvSpPr>
          <p:cNvPr id="8" name="Dikdörtgen 7"/>
          <p:cNvSpPr/>
          <p:nvPr/>
        </p:nvSpPr>
        <p:spPr>
          <a:xfrm>
            <a:off x="3276600" y="-11108"/>
            <a:ext cx="3243324" cy="1040285"/>
          </a:xfrm>
          <a:prstGeom prst="rect">
            <a:avLst/>
          </a:prstGeom>
        </p:spPr>
        <p:txBody>
          <a:bodyPr wrap="none">
            <a:spAutoFit/>
          </a:bodyPr>
          <a:lstStyle/>
          <a:p>
            <a:r>
              <a:rPr lang="tr-TR" sz="6160" b="1" dirty="0" smtClean="0">
                <a:solidFill>
                  <a:srgbClr val="8C62FF"/>
                </a:solidFill>
                <a:latin typeface="Telegraf Bold" panose="020B0604020202020204" charset="0"/>
                <a:cs typeface="Telegraf Bold" panose="020B0604020202020204" charset="0"/>
              </a:rPr>
              <a:t>AI Writer</a:t>
            </a:r>
            <a:endParaRPr lang="tr-TR" sz="6160" dirty="0">
              <a:solidFill>
                <a:srgbClr val="8C62FF"/>
              </a:solidFill>
              <a:latin typeface="Telegraf Bold" panose="020B0604020202020204" charset="0"/>
              <a:cs typeface="Telegraf Bold" panose="020B0604020202020204" charset="0"/>
            </a:endParaRPr>
          </a:p>
        </p:txBody>
      </p:sp>
      <p:sp>
        <p:nvSpPr>
          <p:cNvPr id="9" name="Dikdörtgen 8"/>
          <p:cNvSpPr/>
          <p:nvPr/>
        </p:nvSpPr>
        <p:spPr>
          <a:xfrm>
            <a:off x="12877800" y="165418"/>
            <a:ext cx="4168834" cy="1040285"/>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Find</a:t>
            </a:r>
            <a:r>
              <a:rPr lang="tr-TR" sz="6160" b="1" dirty="0" smtClean="0">
                <a:solidFill>
                  <a:srgbClr val="8C62FF"/>
                </a:solidFill>
                <a:latin typeface="Telegraf Bold" panose="020B0604020202020204" charset="0"/>
                <a:cs typeface="Telegraf Bold" panose="020B0604020202020204" charset="0"/>
              </a:rPr>
              <a:t> </a:t>
            </a:r>
            <a:r>
              <a:rPr lang="tr-TR" sz="6160" b="1" dirty="0" err="1" smtClean="0">
                <a:solidFill>
                  <a:srgbClr val="8C62FF"/>
                </a:solidFill>
                <a:latin typeface="Telegraf Bold" panose="020B0604020202020204" charset="0"/>
                <a:cs typeface="Telegraf Bold" panose="020B0604020202020204" charset="0"/>
              </a:rPr>
              <a:t>Topics</a:t>
            </a:r>
            <a:endParaRPr lang="tr-TR" sz="6160" dirty="0">
              <a:solidFill>
                <a:srgbClr val="8C62FF"/>
              </a:solidFill>
              <a:latin typeface="Telegraf Bold" panose="020B0604020202020204" charset="0"/>
              <a:cs typeface="Telegraf Bold" panose="020B0604020202020204" charset="0"/>
            </a:endParaRPr>
          </a:p>
        </p:txBody>
      </p:sp>
    </p:spTree>
    <p:extLst>
      <p:ext uri="{BB962C8B-B14F-4D97-AF65-F5344CB8AC3E}">
        <p14:creationId xmlns:p14="http://schemas.microsoft.com/office/powerpoint/2010/main" val="3142012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10007683" y="6073176"/>
            <a:ext cx="11505516" cy="6594889"/>
            <a:chOff x="0" y="0"/>
            <a:chExt cx="1218611" cy="698500"/>
          </a:xfrm>
        </p:grpSpPr>
        <p:sp>
          <p:nvSpPr>
            <p:cNvPr id="18"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9"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34"/>
          <p:cNvGrpSpPr/>
          <p:nvPr/>
        </p:nvGrpSpPr>
        <p:grpSpPr>
          <a:xfrm>
            <a:off x="-7733868" y="-4638337"/>
            <a:ext cx="11505516" cy="6594889"/>
            <a:chOff x="0" y="0"/>
            <a:chExt cx="1218611" cy="698500"/>
          </a:xfrm>
        </p:grpSpPr>
        <p:sp>
          <p:nvSpPr>
            <p:cNvPr id="1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8" name="Dikdörtgen 7"/>
          <p:cNvSpPr/>
          <p:nvPr/>
        </p:nvSpPr>
        <p:spPr>
          <a:xfrm>
            <a:off x="2730584" y="346720"/>
            <a:ext cx="4532010" cy="1040285"/>
          </a:xfrm>
          <a:prstGeom prst="rect">
            <a:avLst/>
          </a:prstGeom>
        </p:spPr>
        <p:txBody>
          <a:bodyPr wrap="none">
            <a:spAutoFit/>
          </a:bodyPr>
          <a:lstStyle/>
          <a:p>
            <a:r>
              <a:rPr lang="tr-TR" sz="6160" b="1" dirty="0" err="1">
                <a:solidFill>
                  <a:srgbClr val="8C62FF"/>
                </a:solidFill>
                <a:latin typeface="Telegraf Bold" panose="020B0604020202020204" charset="0"/>
                <a:cs typeface="Telegraf Bold" panose="020B0604020202020204" charset="0"/>
              </a:rPr>
              <a:t>Paraphraser</a:t>
            </a:r>
            <a:endParaRPr lang="tr-TR" sz="6160" dirty="0">
              <a:solidFill>
                <a:srgbClr val="8C62FF"/>
              </a:solidFill>
              <a:latin typeface="Telegraf Bold" panose="020B0604020202020204" charset="0"/>
              <a:cs typeface="Telegraf Bold" panose="020B0604020202020204" charset="0"/>
            </a:endParaRPr>
          </a:p>
        </p:txBody>
      </p:sp>
      <p:pic>
        <p:nvPicPr>
          <p:cNvPr id="5" name="Resim 4"/>
          <p:cNvPicPr>
            <a:picLocks noChangeAspect="1"/>
          </p:cNvPicPr>
          <p:nvPr/>
        </p:nvPicPr>
        <p:blipFill>
          <a:blip r:embed="rId2"/>
          <a:stretch>
            <a:fillRect/>
          </a:stretch>
        </p:blipFill>
        <p:spPr>
          <a:xfrm>
            <a:off x="152400" y="1866900"/>
            <a:ext cx="8752421" cy="6476219"/>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a:blip r:embed="rId3"/>
          <a:stretch>
            <a:fillRect/>
          </a:stretch>
        </p:blipFill>
        <p:spPr>
          <a:xfrm>
            <a:off x="9170513" y="1866899"/>
            <a:ext cx="9102247" cy="6476219"/>
          </a:xfrm>
          <a:prstGeom prst="rect">
            <a:avLst/>
          </a:prstGeom>
          <a:ln>
            <a:noFill/>
          </a:ln>
          <a:effectLst>
            <a:outerShdw blurRad="190500" algn="tl" rotWithShape="0">
              <a:srgbClr val="000000">
                <a:alpha val="70000"/>
              </a:srgbClr>
            </a:outerShdw>
          </a:effectLst>
        </p:spPr>
      </p:pic>
      <p:sp>
        <p:nvSpPr>
          <p:cNvPr id="10" name="Dikdörtgen 9"/>
          <p:cNvSpPr/>
          <p:nvPr/>
        </p:nvSpPr>
        <p:spPr>
          <a:xfrm>
            <a:off x="10287000" y="387525"/>
            <a:ext cx="6641562" cy="1040285"/>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Citation</a:t>
            </a:r>
            <a:r>
              <a:rPr lang="tr-TR" sz="6160" b="1" dirty="0" smtClean="0">
                <a:solidFill>
                  <a:srgbClr val="8C62FF"/>
                </a:solidFill>
                <a:latin typeface="Telegraf Bold" panose="020B0604020202020204" charset="0"/>
                <a:cs typeface="Telegraf Bold" panose="020B0604020202020204" charset="0"/>
              </a:rPr>
              <a:t> </a:t>
            </a:r>
            <a:r>
              <a:rPr lang="tr-TR" sz="6160" b="1" dirty="0" err="1" smtClean="0">
                <a:solidFill>
                  <a:srgbClr val="8C62FF"/>
                </a:solidFill>
                <a:latin typeface="Telegraf Bold" panose="020B0604020202020204" charset="0"/>
                <a:cs typeface="Telegraf Bold" panose="020B0604020202020204" charset="0"/>
              </a:rPr>
              <a:t>Generator</a:t>
            </a:r>
            <a:endParaRPr lang="tr-TR" sz="6160" dirty="0">
              <a:solidFill>
                <a:srgbClr val="8C62FF"/>
              </a:solidFill>
              <a:latin typeface="Telegraf Bold" panose="020B0604020202020204" charset="0"/>
              <a:cs typeface="Telegraf Bold" panose="020B0604020202020204" charset="0"/>
            </a:endParaRPr>
          </a:p>
        </p:txBody>
      </p:sp>
    </p:spTree>
    <p:extLst>
      <p:ext uri="{BB962C8B-B14F-4D97-AF65-F5344CB8AC3E}">
        <p14:creationId xmlns:p14="http://schemas.microsoft.com/office/powerpoint/2010/main" val="954557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p:cNvGrpSpPr/>
          <p:nvPr/>
        </p:nvGrpSpPr>
        <p:grpSpPr>
          <a:xfrm>
            <a:off x="10007683" y="6073176"/>
            <a:ext cx="11505516" cy="6594889"/>
            <a:chOff x="0" y="0"/>
            <a:chExt cx="1218611" cy="698500"/>
          </a:xfrm>
        </p:grpSpPr>
        <p:sp>
          <p:nvSpPr>
            <p:cNvPr id="18"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9"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0"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3"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8" name="Dikdörtgen 7"/>
          <p:cNvSpPr/>
          <p:nvPr/>
        </p:nvSpPr>
        <p:spPr>
          <a:xfrm>
            <a:off x="-152400" y="161811"/>
            <a:ext cx="18440400" cy="1988237"/>
          </a:xfrm>
          <a:prstGeom prst="rect">
            <a:avLst/>
          </a:prstGeom>
        </p:spPr>
        <p:txBody>
          <a:bodyPr wrap="square">
            <a:spAutoFit/>
          </a:bodyPr>
          <a:lstStyle/>
          <a:p>
            <a:pPr algn="ctr"/>
            <a:r>
              <a:rPr lang="en-US" sz="6160" b="1" dirty="0" smtClean="0">
                <a:solidFill>
                  <a:srgbClr val="8C62FF"/>
                </a:solidFill>
                <a:latin typeface="Telegraf Bold" panose="020B0604020202020204" charset="0"/>
                <a:cs typeface="Telegraf Bold" panose="020B0604020202020204" charset="0"/>
              </a:rPr>
              <a:t>Extract </a:t>
            </a:r>
            <a:r>
              <a:rPr lang="en-US" sz="6160" b="1" dirty="0">
                <a:solidFill>
                  <a:srgbClr val="8C62FF"/>
                </a:solidFill>
                <a:latin typeface="Telegraf Bold" panose="020B0604020202020204" charset="0"/>
                <a:cs typeface="Telegraf Bold" panose="020B0604020202020204" charset="0"/>
              </a:rPr>
              <a:t>Data From Research Papers</a:t>
            </a:r>
          </a:p>
          <a:p>
            <a:pPr algn="ctr"/>
            <a:r>
              <a:rPr lang="tr-TR" sz="6160" b="1" dirty="0" smtClean="0">
                <a:solidFill>
                  <a:srgbClr val="8C62FF"/>
                </a:solidFill>
                <a:latin typeface="Telegraf Bold" panose="020B0604020202020204" charset="0"/>
                <a:cs typeface="Telegraf Bold" panose="020B0604020202020204" charset="0"/>
              </a:rPr>
              <a:t>  </a:t>
            </a:r>
            <a:endParaRPr lang="tr-TR" sz="6160" dirty="0">
              <a:solidFill>
                <a:srgbClr val="8C62FF"/>
              </a:solidFill>
              <a:latin typeface="Telegraf Bold" panose="020B0604020202020204" charset="0"/>
              <a:cs typeface="Telegraf Bold" panose="020B0604020202020204" charset="0"/>
            </a:endParaRPr>
          </a:p>
        </p:txBody>
      </p:sp>
      <p:pic>
        <p:nvPicPr>
          <p:cNvPr id="2" name="Resim 1"/>
          <p:cNvPicPr>
            <a:picLocks noChangeAspect="1"/>
          </p:cNvPicPr>
          <p:nvPr/>
        </p:nvPicPr>
        <p:blipFill>
          <a:blip r:embed="rId2"/>
          <a:stretch>
            <a:fillRect/>
          </a:stretch>
        </p:blipFill>
        <p:spPr>
          <a:xfrm>
            <a:off x="2438400" y="1485900"/>
            <a:ext cx="13449393" cy="8591490"/>
          </a:xfrm>
          <a:prstGeom prst="rect">
            <a:avLst/>
          </a:prstGeom>
          <a:ln>
            <a:noFill/>
          </a:ln>
          <a:effectLst>
            <a:outerShdw blurRad="190500" algn="tl" rotWithShape="0">
              <a:srgbClr val="000000">
                <a:alpha val="70000"/>
              </a:srgbClr>
            </a:outerShdw>
          </a:effectLst>
        </p:spPr>
      </p:pic>
      <p:grpSp>
        <p:nvGrpSpPr>
          <p:cNvPr id="14" name="Group 20"/>
          <p:cNvGrpSpPr/>
          <p:nvPr/>
        </p:nvGrpSpPr>
        <p:grpSpPr>
          <a:xfrm>
            <a:off x="16574507" y="-128222"/>
            <a:ext cx="4511381" cy="3876968"/>
            <a:chOff x="0" y="0"/>
            <a:chExt cx="812800" cy="698500"/>
          </a:xfrm>
        </p:grpSpPr>
        <p:sp>
          <p:nvSpPr>
            <p:cNvPr id="15"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6"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37611739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4" name="Resim 3"/>
          <p:cNvPicPr>
            <a:picLocks noChangeAspect="1"/>
          </p:cNvPicPr>
          <p:nvPr/>
        </p:nvPicPr>
        <p:blipFill>
          <a:blip r:embed="rId2"/>
          <a:stretch>
            <a:fillRect/>
          </a:stretch>
        </p:blipFill>
        <p:spPr>
          <a:xfrm>
            <a:off x="478328" y="825354"/>
            <a:ext cx="17806624" cy="9461646"/>
          </a:xfrm>
          <a:prstGeom prst="rect">
            <a:avLst/>
          </a:prstGeom>
        </p:spPr>
      </p:pic>
      <p:sp>
        <p:nvSpPr>
          <p:cNvPr id="6" name="Dikdörtgen 5"/>
          <p:cNvSpPr/>
          <p:nvPr/>
        </p:nvSpPr>
        <p:spPr>
          <a:xfrm>
            <a:off x="5767123" y="107189"/>
            <a:ext cx="7785786" cy="1988237"/>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Academic</a:t>
            </a:r>
            <a:r>
              <a:rPr lang="tr-TR" sz="6160" b="1" dirty="0" smtClean="0">
                <a:solidFill>
                  <a:srgbClr val="8C62FF"/>
                </a:solidFill>
                <a:latin typeface="Telegraf Bold" panose="020B0604020202020204" charset="0"/>
                <a:cs typeface="Telegraf Bold" panose="020B0604020202020204" charset="0"/>
              </a:rPr>
              <a:t> AI </a:t>
            </a:r>
            <a:r>
              <a:rPr lang="tr-TR" sz="6160" b="1" dirty="0" err="1" smtClean="0">
                <a:solidFill>
                  <a:srgbClr val="8C62FF"/>
                </a:solidFill>
                <a:latin typeface="Telegraf Bold" panose="020B0604020202020204" charset="0"/>
                <a:cs typeface="Telegraf Bold" panose="020B0604020202020204" charset="0"/>
              </a:rPr>
              <a:t>Detector</a:t>
            </a:r>
            <a:endParaRPr lang="en-US" sz="6160" b="1" dirty="0">
              <a:solidFill>
                <a:srgbClr val="8C62FF"/>
              </a:solidFill>
              <a:latin typeface="Telegraf Bold" panose="020B0604020202020204" charset="0"/>
              <a:cs typeface="Telegraf Bold" panose="020B0604020202020204" charset="0"/>
            </a:endParaRPr>
          </a:p>
          <a:p>
            <a:r>
              <a:rPr lang="tr-TR" sz="6160" b="1" dirty="0" smtClean="0">
                <a:solidFill>
                  <a:srgbClr val="8C62FF"/>
                </a:solidFill>
                <a:latin typeface="Telegraf Bold" panose="020B0604020202020204" charset="0"/>
                <a:cs typeface="Telegraf Bold" panose="020B0604020202020204" charset="0"/>
              </a:rPr>
              <a:t>  </a:t>
            </a:r>
            <a:endParaRPr lang="tr-TR" sz="6160" dirty="0">
              <a:solidFill>
                <a:srgbClr val="8C62FF"/>
              </a:solidFill>
              <a:latin typeface="Telegraf Bold" panose="020B0604020202020204" charset="0"/>
              <a:cs typeface="Telegraf Bold" panose="020B0604020202020204" charset="0"/>
            </a:endParaRPr>
          </a:p>
        </p:txBody>
      </p:sp>
      <p:grpSp>
        <p:nvGrpSpPr>
          <p:cNvPr id="7"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Tree>
    <p:extLst>
      <p:ext uri="{BB962C8B-B14F-4D97-AF65-F5344CB8AC3E}">
        <p14:creationId xmlns:p14="http://schemas.microsoft.com/office/powerpoint/2010/main" val="2087839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0"/>
          <p:cNvGrpSpPr/>
          <p:nvPr/>
        </p:nvGrpSpPr>
        <p:grpSpPr>
          <a:xfrm>
            <a:off x="16574507" y="-128222"/>
            <a:ext cx="4511381" cy="3876968"/>
            <a:chOff x="0" y="0"/>
            <a:chExt cx="812800" cy="698500"/>
          </a:xfrm>
        </p:grpSpPr>
        <p:sp>
          <p:nvSpPr>
            <p:cNvPr id="13"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4"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2"/>
          <p:cNvGrpSpPr/>
          <p:nvPr/>
        </p:nvGrpSpPr>
        <p:grpSpPr>
          <a:xfrm>
            <a:off x="10007683" y="6073176"/>
            <a:ext cx="11505516" cy="6594889"/>
            <a:chOff x="0" y="0"/>
            <a:chExt cx="1218611" cy="698500"/>
          </a:xfrm>
        </p:grpSpPr>
        <p:sp>
          <p:nvSpPr>
            <p:cNvPr id="16"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7"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0"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1"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Dikdörtgen 5"/>
          <p:cNvSpPr/>
          <p:nvPr/>
        </p:nvSpPr>
        <p:spPr>
          <a:xfrm>
            <a:off x="6875357" y="190500"/>
            <a:ext cx="4870372" cy="1988237"/>
          </a:xfrm>
          <a:prstGeom prst="rect">
            <a:avLst/>
          </a:prstGeom>
        </p:spPr>
        <p:txBody>
          <a:bodyPr wrap="none">
            <a:spAutoFit/>
          </a:bodyPr>
          <a:lstStyle/>
          <a:p>
            <a:r>
              <a:rPr lang="tr-TR" sz="6160" b="1" dirty="0" smtClean="0">
                <a:solidFill>
                  <a:srgbClr val="8C62FF"/>
                </a:solidFill>
                <a:latin typeface="Telegraf Bold" panose="020B0604020202020204" charset="0"/>
                <a:cs typeface="Telegraf Bold" panose="020B0604020202020204" charset="0"/>
              </a:rPr>
              <a:t>PDF </a:t>
            </a:r>
            <a:r>
              <a:rPr lang="tr-TR" sz="6160" b="1" dirty="0" err="1" smtClean="0">
                <a:solidFill>
                  <a:srgbClr val="8C62FF"/>
                </a:solidFill>
                <a:latin typeface="Telegraf Bold" panose="020B0604020202020204" charset="0"/>
                <a:cs typeface="Telegraf Bold" panose="020B0604020202020204" charset="0"/>
              </a:rPr>
              <a:t>to</a:t>
            </a:r>
            <a:r>
              <a:rPr lang="tr-TR" sz="6160" b="1" dirty="0" smtClean="0">
                <a:solidFill>
                  <a:srgbClr val="8C62FF"/>
                </a:solidFill>
                <a:latin typeface="Telegraf Bold" panose="020B0604020202020204" charset="0"/>
                <a:cs typeface="Telegraf Bold" panose="020B0604020202020204" charset="0"/>
              </a:rPr>
              <a:t> Video</a:t>
            </a:r>
            <a:endParaRPr lang="en-US" sz="6160" b="1" dirty="0">
              <a:solidFill>
                <a:srgbClr val="8C62FF"/>
              </a:solidFill>
              <a:latin typeface="Telegraf Bold" panose="020B0604020202020204" charset="0"/>
              <a:cs typeface="Telegraf Bold" panose="020B0604020202020204" charset="0"/>
            </a:endParaRPr>
          </a:p>
          <a:p>
            <a:r>
              <a:rPr lang="tr-TR" sz="6160" b="1" dirty="0" smtClean="0">
                <a:solidFill>
                  <a:srgbClr val="8C62FF"/>
                </a:solidFill>
                <a:latin typeface="Telegraf Bold" panose="020B0604020202020204" charset="0"/>
                <a:cs typeface="Telegraf Bold" panose="020B0604020202020204" charset="0"/>
              </a:rPr>
              <a:t>  </a:t>
            </a:r>
            <a:endParaRPr lang="tr-TR" sz="6160" dirty="0">
              <a:solidFill>
                <a:srgbClr val="8C62FF"/>
              </a:solidFill>
              <a:latin typeface="Telegraf Bold" panose="020B0604020202020204" charset="0"/>
              <a:cs typeface="Telegraf Bold" panose="020B0604020202020204" charset="0"/>
            </a:endParaRPr>
          </a:p>
        </p:txBody>
      </p:sp>
      <p:pic>
        <p:nvPicPr>
          <p:cNvPr id="2" name="Resim 1"/>
          <p:cNvPicPr>
            <a:picLocks noChangeAspect="1"/>
          </p:cNvPicPr>
          <p:nvPr/>
        </p:nvPicPr>
        <p:blipFill>
          <a:blip r:embed="rId4"/>
          <a:stretch>
            <a:fillRect/>
          </a:stretch>
        </p:blipFill>
        <p:spPr>
          <a:xfrm>
            <a:off x="366586" y="1382389"/>
            <a:ext cx="11658600" cy="8752302"/>
          </a:xfrm>
          <a:prstGeom prst="rect">
            <a:avLst/>
          </a:prstGeom>
        </p:spPr>
      </p:pic>
      <p:pic>
        <p:nvPicPr>
          <p:cNvPr id="3" name="forecasting-sustainability-of-healthcare-supply-chains-using-1qzm42hakhpf2t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14029" y="75768"/>
            <a:ext cx="5786437" cy="10287000"/>
          </a:xfrm>
          <a:prstGeom prst="rect">
            <a:avLst/>
          </a:prstGeom>
        </p:spPr>
      </p:pic>
    </p:spTree>
    <p:extLst>
      <p:ext uri="{BB962C8B-B14F-4D97-AF65-F5344CB8AC3E}">
        <p14:creationId xmlns:p14="http://schemas.microsoft.com/office/powerpoint/2010/main" val="1612687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Dikdörtgen 5"/>
          <p:cNvSpPr/>
          <p:nvPr/>
        </p:nvSpPr>
        <p:spPr>
          <a:xfrm>
            <a:off x="6324600" y="190500"/>
            <a:ext cx="4094391" cy="1988237"/>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Grammarly</a:t>
            </a:r>
            <a:endParaRPr lang="en-US" sz="6160" b="1" dirty="0">
              <a:solidFill>
                <a:srgbClr val="8C62FF"/>
              </a:solidFill>
              <a:latin typeface="Telegraf Bold" panose="020B0604020202020204" charset="0"/>
              <a:cs typeface="Telegraf Bold" panose="020B0604020202020204" charset="0"/>
            </a:endParaRPr>
          </a:p>
          <a:p>
            <a:r>
              <a:rPr lang="tr-TR" sz="6160" b="1" dirty="0" smtClean="0">
                <a:solidFill>
                  <a:srgbClr val="8C62FF"/>
                </a:solidFill>
                <a:latin typeface="Telegraf Bold" panose="020B0604020202020204" charset="0"/>
                <a:cs typeface="Telegraf Bold" panose="020B0604020202020204" charset="0"/>
              </a:rPr>
              <a:t>  </a:t>
            </a:r>
            <a:endParaRPr lang="tr-TR" sz="6160" dirty="0">
              <a:solidFill>
                <a:srgbClr val="8C62FF"/>
              </a:solidFill>
              <a:latin typeface="Telegraf Bold" panose="020B0604020202020204" charset="0"/>
              <a:cs typeface="Telegraf Bold" panose="020B0604020202020204" charset="0"/>
            </a:endParaRPr>
          </a:p>
        </p:txBody>
      </p:sp>
      <p:pic>
        <p:nvPicPr>
          <p:cNvPr id="4" name="Resim 3"/>
          <p:cNvPicPr>
            <a:picLocks noChangeAspect="1"/>
          </p:cNvPicPr>
          <p:nvPr/>
        </p:nvPicPr>
        <p:blipFill>
          <a:blip r:embed="rId2"/>
          <a:stretch>
            <a:fillRect/>
          </a:stretch>
        </p:blipFill>
        <p:spPr>
          <a:xfrm>
            <a:off x="0" y="1333500"/>
            <a:ext cx="14685714" cy="8447619"/>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a:blip r:embed="rId3"/>
          <a:stretch>
            <a:fillRect/>
          </a:stretch>
        </p:blipFill>
        <p:spPr>
          <a:xfrm>
            <a:off x="14265781" y="2638613"/>
            <a:ext cx="4047619" cy="74761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4757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6" name="Dikdörtgen 5"/>
          <p:cNvSpPr/>
          <p:nvPr/>
        </p:nvSpPr>
        <p:spPr>
          <a:xfrm>
            <a:off x="6324600" y="190500"/>
            <a:ext cx="3406253" cy="1988237"/>
          </a:xfrm>
          <a:prstGeom prst="rect">
            <a:avLst/>
          </a:prstGeom>
        </p:spPr>
        <p:txBody>
          <a:bodyPr wrap="none">
            <a:spAutoFit/>
          </a:bodyPr>
          <a:lstStyle/>
          <a:p>
            <a:r>
              <a:rPr lang="tr-TR" sz="6160" b="1" dirty="0" err="1" smtClean="0">
                <a:solidFill>
                  <a:srgbClr val="8C62FF"/>
                </a:solidFill>
                <a:latin typeface="Telegraf Bold" panose="020B0604020202020204" charset="0"/>
                <a:cs typeface="Telegraf Bold" panose="020B0604020202020204" charset="0"/>
              </a:rPr>
              <a:t>Transleyt</a:t>
            </a:r>
            <a:endParaRPr lang="en-US" sz="6160" b="1" dirty="0">
              <a:solidFill>
                <a:srgbClr val="8C62FF"/>
              </a:solidFill>
              <a:latin typeface="Telegraf Bold" panose="020B0604020202020204" charset="0"/>
              <a:cs typeface="Telegraf Bold" panose="020B0604020202020204" charset="0"/>
            </a:endParaRPr>
          </a:p>
          <a:p>
            <a:r>
              <a:rPr lang="tr-TR" sz="6160" b="1" dirty="0" smtClean="0">
                <a:solidFill>
                  <a:srgbClr val="8C62FF"/>
                </a:solidFill>
                <a:latin typeface="Telegraf Bold" panose="020B0604020202020204" charset="0"/>
                <a:cs typeface="Telegraf Bold" panose="020B0604020202020204" charset="0"/>
              </a:rPr>
              <a:t>  </a:t>
            </a:r>
            <a:endParaRPr lang="tr-TR" sz="6160" dirty="0">
              <a:solidFill>
                <a:srgbClr val="8C62FF"/>
              </a:solidFill>
              <a:latin typeface="Telegraf Bold" panose="020B0604020202020204" charset="0"/>
              <a:cs typeface="Telegraf Bold" panose="020B0604020202020204" charset="0"/>
            </a:endParaRPr>
          </a:p>
        </p:txBody>
      </p:sp>
      <p:pic>
        <p:nvPicPr>
          <p:cNvPr id="2" name="Resim 1"/>
          <p:cNvPicPr>
            <a:picLocks noChangeAspect="1"/>
          </p:cNvPicPr>
          <p:nvPr/>
        </p:nvPicPr>
        <p:blipFill>
          <a:blip r:embed="rId2"/>
          <a:stretch>
            <a:fillRect/>
          </a:stretch>
        </p:blipFill>
        <p:spPr>
          <a:xfrm>
            <a:off x="152400" y="1565969"/>
            <a:ext cx="12720298" cy="7920953"/>
          </a:xfrm>
          <a:prstGeom prst="rect">
            <a:avLst/>
          </a:prstGeom>
          <a:ln>
            <a:noFill/>
          </a:ln>
          <a:effectLst>
            <a:outerShdw blurRad="190500" algn="tl" rotWithShape="0">
              <a:srgbClr val="000000">
                <a:alpha val="70000"/>
              </a:srgbClr>
            </a:outerShdw>
          </a:effectLst>
        </p:spPr>
      </p:pic>
      <p:pic>
        <p:nvPicPr>
          <p:cNvPr id="3" name="Resim 2"/>
          <p:cNvPicPr>
            <a:picLocks noChangeAspect="1"/>
          </p:cNvPicPr>
          <p:nvPr/>
        </p:nvPicPr>
        <p:blipFill>
          <a:blip r:embed="rId3"/>
          <a:stretch>
            <a:fillRect/>
          </a:stretch>
        </p:blipFill>
        <p:spPr>
          <a:xfrm>
            <a:off x="14088270" y="3835663"/>
            <a:ext cx="4199730" cy="5723590"/>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0890" y="1257300"/>
            <a:ext cx="4243789" cy="5743575"/>
          </a:xfrm>
          <a:prstGeom prst="rect">
            <a:avLst/>
          </a:prstGeom>
        </p:spPr>
      </p:pic>
    </p:spTree>
    <p:extLst>
      <p:ext uri="{BB962C8B-B14F-4D97-AF65-F5344CB8AC3E}">
        <p14:creationId xmlns:p14="http://schemas.microsoft.com/office/powerpoint/2010/main" val="29762624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10352" r="-10352"/>
              </a:stretch>
            </a:blipFill>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t="-5289" b="-5289"/>
              </a:stretch>
            </a:blipFill>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8" name="TextBox 8"/>
          <p:cNvSpPr txBox="1"/>
          <p:nvPr/>
        </p:nvSpPr>
        <p:spPr>
          <a:xfrm>
            <a:off x="0" y="188747"/>
            <a:ext cx="18177930" cy="1679906"/>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En</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İyi</a:t>
            </a:r>
            <a:r>
              <a:rPr lang="en-US" sz="6155" b="1" spc="-135" dirty="0">
                <a:solidFill>
                  <a:srgbClr val="8564FB"/>
                </a:solidFill>
                <a:latin typeface="Telegraf Bold"/>
                <a:ea typeface="Telegraf Bold"/>
                <a:cs typeface="Telegraf Bold"/>
                <a:sym typeface="Telegraf Bold"/>
              </a:rPr>
              <a:t> AI </a:t>
            </a:r>
            <a:r>
              <a:rPr lang="en-US" sz="6155" b="1" spc="-135" dirty="0" err="1">
                <a:solidFill>
                  <a:srgbClr val="8564FB"/>
                </a:solidFill>
                <a:latin typeface="Telegraf Bold"/>
                <a:ea typeface="Telegraf Bold"/>
                <a:cs typeface="Telegraf Bold"/>
                <a:sym typeface="Telegraf Bold"/>
              </a:rPr>
              <a:t>Literatür</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Tarama</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Araçları</a:t>
            </a: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grpSp>
        <p:nvGrpSpPr>
          <p:cNvPr id="9" name="Group 9"/>
          <p:cNvGrpSpPr>
            <a:grpSpLocks noChangeAspect="1"/>
          </p:cNvGrpSpPr>
          <p:nvPr/>
        </p:nvGrpSpPr>
        <p:grpSpPr>
          <a:xfrm>
            <a:off x="9537701" y="1782697"/>
            <a:ext cx="3439778" cy="2186336"/>
            <a:chOff x="0" y="0"/>
            <a:chExt cx="10030460" cy="6375400"/>
          </a:xfrm>
        </p:grpSpPr>
        <p:sp>
          <p:nvSpPr>
            <p:cNvPr id="10" name="Freeform 1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4"/>
              <a:stretch>
                <a:fillRect l="-6484" r="-6484"/>
              </a:stretch>
            </a:blipFill>
          </p:spPr>
        </p:sp>
        <p:sp>
          <p:nvSpPr>
            <p:cNvPr id="11" name="Freeform 1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2" name="Group 12"/>
          <p:cNvGrpSpPr>
            <a:grpSpLocks noChangeAspect="1"/>
          </p:cNvGrpSpPr>
          <p:nvPr/>
        </p:nvGrpSpPr>
        <p:grpSpPr>
          <a:xfrm>
            <a:off x="14335029" y="1764012"/>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15" name="Freeform 15"/>
          <p:cNvSpPr/>
          <p:nvPr/>
        </p:nvSpPr>
        <p:spPr>
          <a:xfrm>
            <a:off x="14504796" y="2275513"/>
            <a:ext cx="3078732" cy="1200705"/>
          </a:xfrm>
          <a:custGeom>
            <a:avLst/>
            <a:gdLst/>
            <a:ahLst/>
            <a:cxnLst/>
            <a:rect l="l" t="t" r="r" b="b"/>
            <a:pathLst>
              <a:path w="3078732" h="1200705">
                <a:moveTo>
                  <a:pt x="0" y="0"/>
                </a:moveTo>
                <a:lnTo>
                  <a:pt x="3078731" y="0"/>
                </a:lnTo>
                <a:lnTo>
                  <a:pt x="3078731" y="1200705"/>
                </a:lnTo>
                <a:lnTo>
                  <a:pt x="0" y="1200705"/>
                </a:lnTo>
                <a:lnTo>
                  <a:pt x="0" y="0"/>
                </a:lnTo>
                <a:close/>
              </a:path>
            </a:pathLst>
          </a:custGeom>
          <a:blipFill>
            <a:blip r:embed="rId5"/>
            <a:stretch>
              <a:fillRect/>
            </a:stretch>
          </a:blipFill>
        </p:spPr>
      </p:sp>
      <p:grpSp>
        <p:nvGrpSpPr>
          <p:cNvPr id="16" name="Group 16"/>
          <p:cNvGrpSpPr>
            <a:grpSpLocks noChangeAspect="1"/>
          </p:cNvGrpSpPr>
          <p:nvPr/>
        </p:nvGrpSpPr>
        <p:grpSpPr>
          <a:xfrm>
            <a:off x="285478" y="5896345"/>
            <a:ext cx="3439778" cy="2186336"/>
            <a:chOff x="0" y="0"/>
            <a:chExt cx="10030460" cy="6375400"/>
          </a:xfrm>
        </p:grpSpPr>
        <p:sp>
          <p:nvSpPr>
            <p:cNvPr id="17" name="Freeform 17"/>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6"/>
              <a:stretch>
                <a:fillRect l="-2889" r="-2889"/>
              </a:stretch>
            </a:blipFill>
          </p:spPr>
        </p:sp>
        <p:sp>
          <p:nvSpPr>
            <p:cNvPr id="18" name="Freeform 18"/>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9" name="Group 19"/>
          <p:cNvGrpSpPr>
            <a:grpSpLocks noChangeAspect="1"/>
          </p:cNvGrpSpPr>
          <p:nvPr/>
        </p:nvGrpSpPr>
        <p:grpSpPr>
          <a:xfrm>
            <a:off x="4683807" y="5953495"/>
            <a:ext cx="3439778" cy="2186336"/>
            <a:chOff x="0" y="0"/>
            <a:chExt cx="10030460" cy="6375400"/>
          </a:xfrm>
        </p:grpSpPr>
        <p:sp>
          <p:nvSpPr>
            <p:cNvPr id="20" name="Freeform 2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7"/>
              <a:stretch>
                <a:fillRect l="-6484" r="-6484"/>
              </a:stretch>
            </a:blipFill>
          </p:spPr>
        </p:sp>
        <p:sp>
          <p:nvSpPr>
            <p:cNvPr id="21" name="Freeform 2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5" name="Group 25"/>
          <p:cNvGrpSpPr>
            <a:grpSpLocks noChangeAspect="1"/>
          </p:cNvGrpSpPr>
          <p:nvPr/>
        </p:nvGrpSpPr>
        <p:grpSpPr>
          <a:xfrm>
            <a:off x="14335029" y="5884866"/>
            <a:ext cx="3439778" cy="2186336"/>
            <a:chOff x="0" y="0"/>
            <a:chExt cx="10030460" cy="6375400"/>
          </a:xfrm>
        </p:grpSpPr>
        <p:sp>
          <p:nvSpPr>
            <p:cNvPr id="26" name="Freeform 2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2F3ED"/>
            </a:solidFill>
            <a:ln w="12700">
              <a:solidFill>
                <a:srgbClr val="000000"/>
              </a:solidFill>
            </a:ln>
          </p:spPr>
        </p:sp>
        <p:sp>
          <p:nvSpPr>
            <p:cNvPr id="27" name="Freeform 2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8" name="Freeform 28"/>
          <p:cNvSpPr/>
          <p:nvPr/>
        </p:nvSpPr>
        <p:spPr>
          <a:xfrm>
            <a:off x="14464490" y="6377770"/>
            <a:ext cx="3180856" cy="1097707"/>
          </a:xfrm>
          <a:custGeom>
            <a:avLst/>
            <a:gdLst/>
            <a:ahLst/>
            <a:cxnLst/>
            <a:rect l="l" t="t" r="r" b="b"/>
            <a:pathLst>
              <a:path w="3180856" h="1097707">
                <a:moveTo>
                  <a:pt x="0" y="0"/>
                </a:moveTo>
                <a:lnTo>
                  <a:pt x="3180856" y="0"/>
                </a:lnTo>
                <a:lnTo>
                  <a:pt x="3180856" y="1097707"/>
                </a:lnTo>
                <a:lnTo>
                  <a:pt x="0" y="1097707"/>
                </a:lnTo>
                <a:lnTo>
                  <a:pt x="0" y="0"/>
                </a:lnTo>
                <a:close/>
              </a:path>
            </a:pathLst>
          </a:custGeom>
          <a:blipFill>
            <a:blip r:embed="rId8"/>
            <a:stretch>
              <a:fillRect/>
            </a:stretch>
          </a:blipFill>
        </p:spPr>
      </p:sp>
      <p:sp>
        <p:nvSpPr>
          <p:cNvPr id="29" name="TextBox 29"/>
          <p:cNvSpPr txBox="1"/>
          <p:nvPr/>
        </p:nvSpPr>
        <p:spPr>
          <a:xfrm>
            <a:off x="0" y="4040705"/>
            <a:ext cx="391615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https://elicit.com/</a:t>
            </a:r>
          </a:p>
        </p:txBody>
      </p:sp>
      <p:sp>
        <p:nvSpPr>
          <p:cNvPr id="30" name="TextBox 30"/>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https://www.semanticscholar.org/</a:t>
            </a:r>
          </a:p>
        </p:txBody>
      </p:sp>
      <p:sp>
        <p:nvSpPr>
          <p:cNvPr id="31" name="TextBox 31"/>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https://researchrabbitapp.com/</a:t>
            </a:r>
          </a:p>
        </p:txBody>
      </p:sp>
      <p:sp>
        <p:nvSpPr>
          <p:cNvPr id="32" name="TextBox 32"/>
          <p:cNvSpPr txBox="1"/>
          <p:nvPr/>
        </p:nvSpPr>
        <p:spPr>
          <a:xfrm>
            <a:off x="396283" y="4354110"/>
            <a:ext cx="335887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Makalelerden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içgörüler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çıkarır</a:t>
            </a:r>
            <a:r>
              <a:rPr lang="en-US" sz="2099" dirty="0">
                <a:solidFill>
                  <a:srgbClr val="000000"/>
                </a:solidFill>
                <a:latin typeface="Barlow"/>
                <a:ea typeface="Barlow"/>
                <a:cs typeface="Barlow"/>
                <a:sym typeface="Barlow"/>
              </a:rPr>
              <a:t>.</a:t>
            </a:r>
          </a:p>
        </p:txBody>
      </p:sp>
      <p:sp>
        <p:nvSpPr>
          <p:cNvPr id="33" name="TextBox 33"/>
          <p:cNvSpPr txBox="1"/>
          <p:nvPr/>
        </p:nvSpPr>
        <p:spPr>
          <a:xfrm>
            <a:off x="4747656" y="4322339"/>
            <a:ext cx="335887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Yüksek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etkili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makaleleri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önceliklendirir</a:t>
            </a:r>
            <a:r>
              <a:rPr lang="en-US" sz="2099" dirty="0">
                <a:solidFill>
                  <a:srgbClr val="000000"/>
                </a:solidFill>
                <a:latin typeface="Barlow"/>
                <a:ea typeface="Barlow"/>
                <a:cs typeface="Barlow"/>
                <a:sym typeface="Barlow"/>
              </a:rPr>
              <a:t>.</a:t>
            </a:r>
          </a:p>
        </p:txBody>
      </p:sp>
      <p:sp>
        <p:nvSpPr>
          <p:cNvPr id="34" name="TextBox 34"/>
          <p:cNvSpPr txBox="1"/>
          <p:nvPr/>
        </p:nvSpPr>
        <p:spPr>
          <a:xfrm>
            <a:off x="9379032" y="4377130"/>
            <a:ext cx="393628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Makaleler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alıntılar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arasındaki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bağlantıları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görselleştirir</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5" name="TextBox 35"/>
          <p:cNvSpPr txBox="1"/>
          <p:nvPr/>
        </p:nvSpPr>
        <p:spPr>
          <a:xfrm>
            <a:off x="13490594"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https://www.connectedpapers.com/</a:t>
            </a:r>
          </a:p>
        </p:txBody>
      </p:sp>
      <p:sp>
        <p:nvSpPr>
          <p:cNvPr id="36" name="TextBox 36"/>
          <p:cNvSpPr txBox="1"/>
          <p:nvPr/>
        </p:nvSpPr>
        <p:spPr>
          <a:xfrm>
            <a:off x="13594082" y="4329343"/>
            <a:ext cx="4428987"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Bilimsel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makaleleri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görselleştirerek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keşfetmeye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yardımcı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Makaleler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ile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ilgili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görsel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haritalar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oluşturur</a:t>
            </a:r>
            <a:r>
              <a:rPr lang="en-US" sz="2099" dirty="0">
                <a:solidFill>
                  <a:srgbClr val="000000"/>
                </a:solidFill>
                <a:latin typeface="Barlow"/>
                <a:ea typeface="Barlow"/>
                <a:cs typeface="Barlow"/>
                <a:sym typeface="Barlow"/>
              </a:rPr>
              <a:t>. </a:t>
            </a:r>
          </a:p>
        </p:txBody>
      </p:sp>
      <p:sp>
        <p:nvSpPr>
          <p:cNvPr id="37" name="TextBox 37"/>
          <p:cNvSpPr txBox="1"/>
          <p:nvPr/>
        </p:nvSpPr>
        <p:spPr>
          <a:xfrm>
            <a:off x="-1125474" y="8168406"/>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https://www.litmaps.com/</a:t>
            </a:r>
          </a:p>
        </p:txBody>
      </p:sp>
      <p:sp>
        <p:nvSpPr>
          <p:cNvPr id="38" name="TextBox 38"/>
          <p:cNvSpPr txBox="1"/>
          <p:nvPr/>
        </p:nvSpPr>
        <p:spPr>
          <a:xfrm>
            <a:off x="235289" y="8542093"/>
            <a:ext cx="3680862"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literatürü</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etkileşimli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olarak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görselleştirir</a:t>
            </a:r>
            <a:r>
              <a:rPr lang="en-US" sz="2099" dirty="0">
                <a:solidFill>
                  <a:srgbClr val="000000"/>
                </a:solidFill>
                <a:latin typeface="Barlow"/>
                <a:ea typeface="Barlow"/>
                <a:cs typeface="Barlow"/>
                <a:sym typeface="Barlow"/>
              </a:rPr>
              <a:t>.</a:t>
            </a:r>
          </a:p>
        </p:txBody>
      </p:sp>
      <p:sp>
        <p:nvSpPr>
          <p:cNvPr id="39" name="TextBox 39"/>
          <p:cNvSpPr txBox="1"/>
          <p:nvPr/>
        </p:nvSpPr>
        <p:spPr>
          <a:xfrm>
            <a:off x="3169716" y="8168406"/>
            <a:ext cx="6342585"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https://scite.ai/</a:t>
            </a:r>
          </a:p>
        </p:txBody>
      </p:sp>
      <p:sp>
        <p:nvSpPr>
          <p:cNvPr id="40" name="TextBox 40"/>
          <p:cNvSpPr txBox="1"/>
          <p:nvPr/>
        </p:nvSpPr>
        <p:spPr>
          <a:xfrm>
            <a:off x="4491975" y="8539881"/>
            <a:ext cx="4314455" cy="36576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Araştırma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iddialarını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doğrular</a:t>
            </a:r>
            <a:r>
              <a:rPr lang="en-US" sz="2099" dirty="0">
                <a:solidFill>
                  <a:srgbClr val="000000"/>
                </a:solidFill>
                <a:latin typeface="Barlow"/>
                <a:ea typeface="Barlow"/>
                <a:cs typeface="Barlow"/>
                <a:sym typeface="Barlow"/>
              </a:rPr>
              <a:t>.</a:t>
            </a:r>
          </a:p>
        </p:txBody>
      </p:sp>
      <p:sp>
        <p:nvSpPr>
          <p:cNvPr id="43" name="TextBox 43"/>
          <p:cNvSpPr txBox="1"/>
          <p:nvPr/>
        </p:nvSpPr>
        <p:spPr>
          <a:xfrm>
            <a:off x="12883625" y="8168406"/>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https://www.perplexity.ai/</a:t>
            </a:r>
          </a:p>
        </p:txBody>
      </p:sp>
      <p:sp>
        <p:nvSpPr>
          <p:cNvPr id="44" name="TextBox 44"/>
          <p:cNvSpPr txBox="1"/>
          <p:nvPr/>
        </p:nvSpPr>
        <p:spPr>
          <a:xfrm>
            <a:off x="14335029" y="8548991"/>
            <a:ext cx="3713440"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Sorulan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sorulara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kaynak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göstererek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etkileşimli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cevaplar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a:t>
            </a:r>
            <a:r>
              <a:rPr lang="en-US" sz="2099" dirty="0">
                <a:solidFill>
                  <a:srgbClr val="000000"/>
                </a:solidFill>
                <a:latin typeface="Barlow"/>
                <a:ea typeface="Barlow"/>
                <a:cs typeface="Barlow"/>
                <a:sym typeface="Barlow"/>
              </a:rPr>
              <a:t>.</a:t>
            </a:r>
          </a:p>
        </p:txBody>
      </p:sp>
      <p:sp>
        <p:nvSpPr>
          <p:cNvPr id="48"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9">
              <a:extLst>
                <a:ext uri="{96DAC541-7B7A-43D3-8B79-37D633B846F1}">
                  <asvg:svgBlip xmlns="" xmlns:asvg="http://schemas.microsoft.com/office/drawing/2016/SVG/main" r:embed="rId11"/>
                </a:ext>
              </a:extLst>
            </a:blip>
            <a:stretch>
              <a:fillRect/>
            </a:stretch>
          </a:blipFill>
        </p:spPr>
      </p:sp>
      <p:grpSp>
        <p:nvGrpSpPr>
          <p:cNvPr id="46" name="Group 15"/>
          <p:cNvGrpSpPr>
            <a:grpSpLocks noChangeAspect="1"/>
          </p:cNvGrpSpPr>
          <p:nvPr/>
        </p:nvGrpSpPr>
        <p:grpSpPr>
          <a:xfrm>
            <a:off x="9673905" y="5833455"/>
            <a:ext cx="3439778" cy="2186336"/>
            <a:chOff x="0" y="0"/>
            <a:chExt cx="10030460" cy="6375400"/>
          </a:xfrm>
        </p:grpSpPr>
        <p:sp>
          <p:nvSpPr>
            <p:cNvPr id="47" name="Freeform 1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DBDCF9"/>
            </a:solidFill>
            <a:ln w="12700">
              <a:solidFill>
                <a:srgbClr val="000000"/>
              </a:solidFill>
            </a:ln>
          </p:spPr>
        </p:sp>
        <p:sp>
          <p:nvSpPr>
            <p:cNvPr id="49" name="Freeform 1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50" name="Freeform 31"/>
          <p:cNvSpPr/>
          <p:nvPr/>
        </p:nvSpPr>
        <p:spPr>
          <a:xfrm>
            <a:off x="9947481" y="6377770"/>
            <a:ext cx="2799382" cy="1089990"/>
          </a:xfrm>
          <a:custGeom>
            <a:avLst/>
            <a:gdLst/>
            <a:ahLst/>
            <a:cxnLst/>
            <a:rect l="l" t="t" r="r" b="b"/>
            <a:pathLst>
              <a:path w="3134562" h="1238152">
                <a:moveTo>
                  <a:pt x="0" y="0"/>
                </a:moveTo>
                <a:lnTo>
                  <a:pt x="3134562" y="0"/>
                </a:lnTo>
                <a:lnTo>
                  <a:pt x="3134562" y="1238152"/>
                </a:lnTo>
                <a:lnTo>
                  <a:pt x="0" y="1238152"/>
                </a:lnTo>
                <a:lnTo>
                  <a:pt x="0" y="0"/>
                </a:lnTo>
                <a:close/>
              </a:path>
            </a:pathLst>
          </a:custGeom>
          <a:blipFill>
            <a:blip r:embed="rId12"/>
            <a:stretch>
              <a:fillRect/>
            </a:stretch>
          </a:blipFill>
        </p:spPr>
      </p:sp>
      <p:sp>
        <p:nvSpPr>
          <p:cNvPr id="51" name="TextBox 40"/>
          <p:cNvSpPr txBox="1"/>
          <p:nvPr/>
        </p:nvSpPr>
        <p:spPr>
          <a:xfrm>
            <a:off x="8330169" y="8126010"/>
            <a:ext cx="6342585"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https://www.undermind.ai/</a:t>
            </a:r>
          </a:p>
        </p:txBody>
      </p:sp>
      <p:sp>
        <p:nvSpPr>
          <p:cNvPr id="52" name="TextBox 41"/>
          <p:cNvSpPr txBox="1"/>
          <p:nvPr/>
        </p:nvSpPr>
        <p:spPr>
          <a:xfrm>
            <a:off x="9634451" y="8432534"/>
            <a:ext cx="3680862"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Karmaşık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araştırmaları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hızlandırır</a:t>
            </a:r>
            <a:r>
              <a:rPr lang="en-US" sz="2099" dirty="0">
                <a:solidFill>
                  <a:srgbClr val="000000"/>
                </a:solidFill>
                <a:latin typeface="Barlow"/>
                <a:ea typeface="Barlow"/>
                <a:cs typeface="Barlow"/>
                <a:sym typeface="Barlow"/>
              </a:rPr>
              <a:t>.</a:t>
            </a:r>
          </a:p>
        </p:txBody>
      </p:sp>
    </p:spTree>
    <p:extLst>
      <p:ext uri="{BB962C8B-B14F-4D97-AF65-F5344CB8AC3E}">
        <p14:creationId xmlns:p14="http://schemas.microsoft.com/office/powerpoint/2010/main" val="31701332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6415" r="-6415"/>
              </a:stretch>
            </a:blipFill>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8" name="TextBox 8"/>
          <p:cNvSpPr txBox="1"/>
          <p:nvPr/>
        </p:nvSpPr>
        <p:spPr>
          <a:xfrm>
            <a:off x="0" y="188747"/>
            <a:ext cx="18177930" cy="2518106"/>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En</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İyi</a:t>
            </a:r>
            <a:r>
              <a:rPr lang="en-US" sz="6155" b="1" spc="-135" dirty="0">
                <a:solidFill>
                  <a:srgbClr val="8564FB"/>
                </a:solidFill>
                <a:latin typeface="Telegraf Bold"/>
                <a:ea typeface="Telegraf Bold"/>
                <a:cs typeface="Telegraf Bold"/>
                <a:sym typeface="Telegraf Bold"/>
              </a:rPr>
              <a:t> AI </a:t>
            </a:r>
            <a:r>
              <a:rPr lang="en-US" sz="6155" b="1" spc="-135" dirty="0" err="1">
                <a:solidFill>
                  <a:srgbClr val="8564FB"/>
                </a:solidFill>
                <a:latin typeface="Telegraf Bold"/>
                <a:ea typeface="Telegraf Bold"/>
                <a:cs typeface="Telegraf Bold"/>
                <a:sym typeface="Telegraf Bold"/>
              </a:rPr>
              <a:t>Yazım</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ve</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Düzenleme</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Araçları</a:t>
            </a:r>
            <a:endParaRPr lang="en-US" sz="6155" b="1" spc="-135" dirty="0">
              <a:solidFill>
                <a:srgbClr val="8564FB"/>
              </a:solidFill>
              <a:latin typeface="Telegraf Bold"/>
              <a:ea typeface="Telegraf Bold"/>
              <a:cs typeface="Telegraf Bold"/>
              <a:sym typeface="Telegraf Bold"/>
            </a:endParaRPr>
          </a:p>
          <a:p>
            <a:pPr algn="ctr">
              <a:lnSpc>
                <a:spcPts val="6647"/>
              </a:lnSpc>
            </a:pP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grpSp>
        <p:nvGrpSpPr>
          <p:cNvPr id="9" name="Group 9"/>
          <p:cNvGrpSpPr>
            <a:grpSpLocks noChangeAspect="1"/>
          </p:cNvGrpSpPr>
          <p:nvPr/>
        </p:nvGrpSpPr>
        <p:grpSpPr>
          <a:xfrm>
            <a:off x="9537701" y="1782697"/>
            <a:ext cx="3439778" cy="2186336"/>
            <a:chOff x="0" y="0"/>
            <a:chExt cx="10030460" cy="6375400"/>
          </a:xfrm>
        </p:grpSpPr>
        <p:sp>
          <p:nvSpPr>
            <p:cNvPr id="10" name="Freeform 1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1" name="Freeform 1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2" name="Group 12"/>
          <p:cNvGrpSpPr>
            <a:grpSpLocks noChangeAspect="1"/>
          </p:cNvGrpSpPr>
          <p:nvPr/>
        </p:nvGrpSpPr>
        <p:grpSpPr>
          <a:xfrm>
            <a:off x="14335029" y="1764012"/>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9" name="Group 19"/>
          <p:cNvGrpSpPr>
            <a:grpSpLocks noChangeAspect="1"/>
          </p:cNvGrpSpPr>
          <p:nvPr/>
        </p:nvGrpSpPr>
        <p:grpSpPr>
          <a:xfrm>
            <a:off x="4782723" y="6032186"/>
            <a:ext cx="3439778" cy="2186336"/>
            <a:chOff x="0" y="0"/>
            <a:chExt cx="10030460" cy="6375400"/>
          </a:xfrm>
        </p:grpSpPr>
        <p:sp>
          <p:nvSpPr>
            <p:cNvPr id="20" name="Freeform 2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l="-6667" r="-6667"/>
              </a:stretch>
            </a:blipFill>
          </p:spPr>
        </p:sp>
        <p:sp>
          <p:nvSpPr>
            <p:cNvPr id="21" name="Freeform 2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2" name="Freeform 22"/>
          <p:cNvSpPr/>
          <p:nvPr/>
        </p:nvSpPr>
        <p:spPr>
          <a:xfrm>
            <a:off x="386763" y="2434274"/>
            <a:ext cx="3331320" cy="902232"/>
          </a:xfrm>
          <a:custGeom>
            <a:avLst/>
            <a:gdLst/>
            <a:ahLst/>
            <a:cxnLst/>
            <a:rect l="l" t="t" r="r" b="b"/>
            <a:pathLst>
              <a:path w="3331320" h="902232">
                <a:moveTo>
                  <a:pt x="0" y="0"/>
                </a:moveTo>
                <a:lnTo>
                  <a:pt x="3331319" y="0"/>
                </a:lnTo>
                <a:lnTo>
                  <a:pt x="3331319" y="902233"/>
                </a:lnTo>
                <a:lnTo>
                  <a:pt x="0" y="902233"/>
                </a:lnTo>
                <a:lnTo>
                  <a:pt x="0" y="0"/>
                </a:lnTo>
                <a:close/>
              </a:path>
            </a:pathLst>
          </a:custGeom>
          <a:blipFill>
            <a:blip r:embed="rId4"/>
            <a:stretch>
              <a:fillRect/>
            </a:stretch>
          </a:blipFill>
        </p:spPr>
      </p:sp>
      <p:sp>
        <p:nvSpPr>
          <p:cNvPr id="23" name="Freeform 23"/>
          <p:cNvSpPr/>
          <p:nvPr/>
        </p:nvSpPr>
        <p:spPr>
          <a:xfrm>
            <a:off x="9633504" y="2391726"/>
            <a:ext cx="3248170" cy="944780"/>
          </a:xfrm>
          <a:custGeom>
            <a:avLst/>
            <a:gdLst/>
            <a:ahLst/>
            <a:cxnLst/>
            <a:rect l="l" t="t" r="r" b="b"/>
            <a:pathLst>
              <a:path w="3248170" h="944780">
                <a:moveTo>
                  <a:pt x="0" y="0"/>
                </a:moveTo>
                <a:lnTo>
                  <a:pt x="3248171" y="0"/>
                </a:lnTo>
                <a:lnTo>
                  <a:pt x="3248171" y="944781"/>
                </a:lnTo>
                <a:lnTo>
                  <a:pt x="0" y="944781"/>
                </a:lnTo>
                <a:lnTo>
                  <a:pt x="0" y="0"/>
                </a:lnTo>
                <a:close/>
              </a:path>
            </a:pathLst>
          </a:custGeom>
          <a:blipFill>
            <a:blip r:embed="rId5"/>
            <a:stretch>
              <a:fillRect/>
            </a:stretch>
          </a:blipFill>
        </p:spPr>
      </p:sp>
      <p:grpSp>
        <p:nvGrpSpPr>
          <p:cNvPr id="24" name="Group 24"/>
          <p:cNvGrpSpPr>
            <a:grpSpLocks noChangeAspect="1"/>
          </p:cNvGrpSpPr>
          <p:nvPr/>
        </p:nvGrpSpPr>
        <p:grpSpPr>
          <a:xfrm>
            <a:off x="9761566" y="6003611"/>
            <a:ext cx="3439778" cy="2186336"/>
            <a:chOff x="0" y="0"/>
            <a:chExt cx="10030460" cy="6375400"/>
          </a:xfrm>
        </p:grpSpPr>
        <p:sp>
          <p:nvSpPr>
            <p:cNvPr id="25" name="Freeform 25"/>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26" name="Freeform 26"/>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7" name="Freeform 27"/>
          <p:cNvSpPr/>
          <p:nvPr/>
        </p:nvSpPr>
        <p:spPr>
          <a:xfrm>
            <a:off x="9971116" y="6506733"/>
            <a:ext cx="3067658" cy="1280673"/>
          </a:xfrm>
          <a:custGeom>
            <a:avLst/>
            <a:gdLst/>
            <a:ahLst/>
            <a:cxnLst/>
            <a:rect l="l" t="t" r="r" b="b"/>
            <a:pathLst>
              <a:path w="3067658" h="1280673">
                <a:moveTo>
                  <a:pt x="0" y="0"/>
                </a:moveTo>
                <a:lnTo>
                  <a:pt x="3067658" y="0"/>
                </a:lnTo>
                <a:lnTo>
                  <a:pt x="3067658" y="1280673"/>
                </a:lnTo>
                <a:lnTo>
                  <a:pt x="0" y="1280673"/>
                </a:lnTo>
                <a:lnTo>
                  <a:pt x="0" y="0"/>
                </a:lnTo>
                <a:close/>
              </a:path>
            </a:pathLst>
          </a:custGeom>
          <a:blipFill>
            <a:blip r:embed="rId6"/>
            <a:stretch>
              <a:fillRect/>
            </a:stretch>
          </a:blipFill>
        </p:spPr>
      </p:sp>
      <p:grpSp>
        <p:nvGrpSpPr>
          <p:cNvPr id="28" name="Group 28"/>
          <p:cNvGrpSpPr>
            <a:grpSpLocks noChangeAspect="1"/>
          </p:cNvGrpSpPr>
          <p:nvPr/>
        </p:nvGrpSpPr>
        <p:grpSpPr>
          <a:xfrm>
            <a:off x="14335029" y="6003611"/>
            <a:ext cx="3439778" cy="2186336"/>
            <a:chOff x="0" y="0"/>
            <a:chExt cx="10030460" cy="6375400"/>
          </a:xfrm>
        </p:grpSpPr>
        <p:sp>
          <p:nvSpPr>
            <p:cNvPr id="29" name="Freeform 2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30" name="Freeform 3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1" name="Freeform 31"/>
          <p:cNvSpPr/>
          <p:nvPr/>
        </p:nvSpPr>
        <p:spPr>
          <a:xfrm>
            <a:off x="14243789" y="6629880"/>
            <a:ext cx="3490779" cy="886331"/>
          </a:xfrm>
          <a:custGeom>
            <a:avLst/>
            <a:gdLst/>
            <a:ahLst/>
            <a:cxnLst/>
            <a:rect l="l" t="t" r="r" b="b"/>
            <a:pathLst>
              <a:path w="3490779" h="886331">
                <a:moveTo>
                  <a:pt x="0" y="0"/>
                </a:moveTo>
                <a:lnTo>
                  <a:pt x="3490779" y="0"/>
                </a:lnTo>
                <a:lnTo>
                  <a:pt x="3490779" y="886331"/>
                </a:lnTo>
                <a:lnTo>
                  <a:pt x="0" y="886331"/>
                </a:lnTo>
                <a:lnTo>
                  <a:pt x="0" y="0"/>
                </a:lnTo>
                <a:close/>
              </a:path>
            </a:pathLst>
          </a:custGeom>
          <a:blipFill>
            <a:blip r:embed="rId7"/>
            <a:stretch>
              <a:fillRect/>
            </a:stretch>
          </a:blipFill>
        </p:spPr>
      </p:sp>
      <p:sp>
        <p:nvSpPr>
          <p:cNvPr id="32" name="TextBox 32"/>
          <p:cNvSpPr txBox="1"/>
          <p:nvPr/>
        </p:nvSpPr>
        <p:spPr>
          <a:xfrm>
            <a:off x="0" y="4040705"/>
            <a:ext cx="391615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https://openai.com/</a:t>
            </a:r>
          </a:p>
        </p:txBody>
      </p:sp>
      <p:sp>
        <p:nvSpPr>
          <p:cNvPr id="33" name="TextBox 33"/>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https://www.trinka.ai/</a:t>
            </a:r>
          </a:p>
        </p:txBody>
      </p:sp>
      <p:sp>
        <p:nvSpPr>
          <p:cNvPr id="34" name="TextBox 34"/>
          <p:cNvSpPr txBox="1"/>
          <p:nvPr/>
        </p:nvSpPr>
        <p:spPr>
          <a:xfrm>
            <a:off x="8806629" y="4015815"/>
            <a:ext cx="4901920"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https://www.grammarly.com/</a:t>
            </a:r>
          </a:p>
        </p:txBody>
      </p:sp>
      <p:sp>
        <p:nvSpPr>
          <p:cNvPr id="35" name="TextBox 35"/>
          <p:cNvSpPr txBox="1"/>
          <p:nvPr/>
        </p:nvSpPr>
        <p:spPr>
          <a:xfrm>
            <a:off x="278638" y="4404540"/>
            <a:ext cx="335887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Yazım</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desteği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metin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iyileştirme</a:t>
            </a:r>
            <a:r>
              <a:rPr lang="en-US" sz="2099" dirty="0">
                <a:solidFill>
                  <a:srgbClr val="000000"/>
                </a:solidFill>
                <a:latin typeface="Barlow"/>
                <a:ea typeface="Barlow"/>
                <a:cs typeface="Barlow"/>
                <a:sym typeface="Barlow"/>
              </a:rPr>
              <a:t>.</a:t>
            </a:r>
          </a:p>
        </p:txBody>
      </p:sp>
      <p:sp>
        <p:nvSpPr>
          <p:cNvPr id="36" name="TextBox 36"/>
          <p:cNvSpPr txBox="1"/>
          <p:nvPr/>
        </p:nvSpPr>
        <p:spPr>
          <a:xfrm>
            <a:off x="4724258" y="4387806"/>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teknik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yazılar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dil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geliştirme</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7" name="TextBox 37"/>
          <p:cNvSpPr txBox="1"/>
          <p:nvPr/>
        </p:nvSpPr>
        <p:spPr>
          <a:xfrm>
            <a:off x="9379032" y="4375338"/>
            <a:ext cx="3936281"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Dil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bilgisi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stil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iyileştirmeleri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8" name="TextBox 38"/>
          <p:cNvSpPr txBox="1"/>
          <p:nvPr/>
        </p:nvSpPr>
        <p:spPr>
          <a:xfrm>
            <a:off x="13697810" y="4027617"/>
            <a:ext cx="4901920" cy="26930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https://notebooklm.google.com/</a:t>
            </a:r>
            <a:endParaRPr lang="en-US" sz="1988" b="1" spc="-43" dirty="0">
              <a:solidFill>
                <a:srgbClr val="8564FB"/>
              </a:solidFill>
              <a:latin typeface="Telegraf Bold"/>
              <a:ea typeface="Telegraf Bold"/>
              <a:cs typeface="Telegraf Bold"/>
              <a:sym typeface="Telegraf Bold"/>
            </a:endParaRPr>
          </a:p>
        </p:txBody>
      </p:sp>
      <p:sp>
        <p:nvSpPr>
          <p:cNvPr id="39" name="TextBox 39"/>
          <p:cNvSpPr txBox="1"/>
          <p:nvPr/>
        </p:nvSpPr>
        <p:spPr>
          <a:xfrm>
            <a:off x="14076021" y="4387806"/>
            <a:ext cx="3936281" cy="2231380"/>
          </a:xfrm>
          <a:prstGeom prst="rect">
            <a:avLst/>
          </a:prstGeom>
        </p:spPr>
        <p:txBody>
          <a:bodyPr lIns="0" tIns="0" rIns="0" bIns="0" rtlCol="0" anchor="t">
            <a:spAutoFit/>
          </a:bodyPr>
          <a:lstStyle/>
          <a:p>
            <a:pPr algn="ctr">
              <a:lnSpc>
                <a:spcPts val="2939"/>
              </a:lnSpc>
              <a:spcBef>
                <a:spcPct val="0"/>
              </a:spcBef>
            </a:pPr>
            <a:r>
              <a:rPr lang="tr-TR" sz="2100" dirty="0" smtClean="0">
                <a:solidFill>
                  <a:srgbClr val="000000"/>
                </a:solidFill>
                <a:latin typeface="Barlow" panose="020B0604020202020204" charset="0"/>
                <a:ea typeface="Barlow"/>
                <a:cs typeface="Barlow" panose="020B0604020202020204" charset="0"/>
                <a:sym typeface="Barlow"/>
              </a:rPr>
              <a:t>Yüklenen </a:t>
            </a:r>
            <a:r>
              <a:rPr lang="tr-TR" sz="2100" dirty="0" smtClean="0">
                <a:latin typeface="Barlow" panose="020B0604020202020204" charset="0"/>
                <a:cs typeface="Barlow" panose="020B0604020202020204" charset="0"/>
              </a:rPr>
              <a:t>kaynaklarla </a:t>
            </a:r>
            <a:r>
              <a:rPr lang="tr-TR" sz="2100" dirty="0">
                <a:latin typeface="Barlow" panose="020B0604020202020204" charset="0"/>
                <a:cs typeface="Barlow" panose="020B0604020202020204" charset="0"/>
              </a:rPr>
              <a:t>en iyi şekilde çalışan yapay zeka destekli bir araştırma ve </a:t>
            </a:r>
            <a:r>
              <a:rPr lang="tr-TR" sz="2100">
                <a:latin typeface="Barlow" panose="020B0604020202020204" charset="0"/>
                <a:cs typeface="Barlow" panose="020B0604020202020204" charset="0"/>
              </a:rPr>
              <a:t>yazma </a:t>
            </a:r>
            <a:r>
              <a:rPr lang="tr-TR" sz="2100" smtClean="0">
                <a:latin typeface="Barlow" panose="020B0604020202020204" charset="0"/>
                <a:cs typeface="Barlow" panose="020B0604020202020204" charset="0"/>
              </a:rPr>
              <a:t>asistanıdır.</a:t>
            </a:r>
            <a:endParaRPr lang="tr-TR" sz="2100" dirty="0">
              <a:latin typeface="Barlow" panose="020B0604020202020204" charset="0"/>
              <a:cs typeface="Barlow" panose="020B0604020202020204" charset="0"/>
            </a:endParaRPr>
          </a:p>
          <a:p>
            <a:pPr algn="ctr">
              <a:lnSpc>
                <a:spcPts val="2939"/>
              </a:lnSpc>
              <a:spcBef>
                <a:spcPct val="0"/>
              </a:spcBef>
            </a:pPr>
            <a:endParaRPr lang="en-US" sz="2100" dirty="0" smtClean="0">
              <a:solidFill>
                <a:srgbClr val="000000"/>
              </a:solidFill>
              <a:latin typeface="Barlow" panose="020B0604020202020204" charset="0"/>
              <a:ea typeface="Barlow"/>
              <a:cs typeface="Barlow" panose="020B0604020202020204" charset="0"/>
              <a:sym typeface="Barlow"/>
            </a:endParaRPr>
          </a:p>
          <a:p>
            <a:pPr algn="ctr">
              <a:lnSpc>
                <a:spcPts val="2939"/>
              </a:lnSpc>
              <a:spcBef>
                <a:spcPct val="0"/>
              </a:spcBef>
            </a:pPr>
            <a:endParaRPr lang="en-US" sz="2100" dirty="0">
              <a:solidFill>
                <a:srgbClr val="000000"/>
              </a:solidFill>
              <a:latin typeface="Barlow" panose="020B0604020202020204" charset="0"/>
              <a:ea typeface="Barlow"/>
              <a:cs typeface="Barlow" panose="020B0604020202020204" charset="0"/>
              <a:sym typeface="Barlow"/>
            </a:endParaRPr>
          </a:p>
        </p:txBody>
      </p:sp>
      <p:sp>
        <p:nvSpPr>
          <p:cNvPr id="42" name="TextBox 42"/>
          <p:cNvSpPr txBox="1"/>
          <p:nvPr/>
        </p:nvSpPr>
        <p:spPr>
          <a:xfrm>
            <a:off x="3418981" y="8313931"/>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https://hemingwayapp.com/</a:t>
            </a:r>
          </a:p>
        </p:txBody>
      </p:sp>
      <p:sp>
        <p:nvSpPr>
          <p:cNvPr id="43" name="TextBox 43"/>
          <p:cNvSpPr txBox="1"/>
          <p:nvPr/>
        </p:nvSpPr>
        <p:spPr>
          <a:xfrm>
            <a:off x="4246467" y="8617597"/>
            <a:ext cx="4314455" cy="737235"/>
          </a:xfrm>
          <a:prstGeom prst="rect">
            <a:avLst/>
          </a:prstGeom>
        </p:spPr>
        <p:txBody>
          <a:bodyPr lIns="0" tIns="0" rIns="0" bIns="0" rtlCol="0" anchor="t">
            <a:spAutoFit/>
          </a:bodyPr>
          <a:lstStyle/>
          <a:p>
            <a:pPr algn="ctr">
              <a:lnSpc>
                <a:spcPts val="2939"/>
              </a:lnSpc>
            </a:pPr>
            <a:r>
              <a:rPr lang="en-US" sz="2099" dirty="0" err="1">
                <a:solidFill>
                  <a:srgbClr val="000000"/>
                </a:solidFill>
                <a:latin typeface="Barlow"/>
                <a:ea typeface="Barlow"/>
                <a:cs typeface="Barlow"/>
                <a:sym typeface="Barlow"/>
              </a:rPr>
              <a:t>Okunabilirliği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artırma</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4" name="TextBox 44"/>
          <p:cNvSpPr txBox="1"/>
          <p:nvPr/>
        </p:nvSpPr>
        <p:spPr>
          <a:xfrm>
            <a:off x="8438725" y="8313931"/>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https://www.phrasebank.manchester.ac.uk/</a:t>
            </a:r>
          </a:p>
        </p:txBody>
      </p:sp>
      <p:sp>
        <p:nvSpPr>
          <p:cNvPr id="45" name="TextBox 45"/>
          <p:cNvSpPr txBox="1"/>
          <p:nvPr/>
        </p:nvSpPr>
        <p:spPr>
          <a:xfrm>
            <a:off x="9483678" y="8585126"/>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yazıda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kullanılan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yaygın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cümle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kalıplarını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a:t>
            </a:r>
            <a:r>
              <a:rPr lang="en-US" sz="2099" dirty="0">
                <a:solidFill>
                  <a:srgbClr val="000000"/>
                </a:solidFill>
                <a:latin typeface="Barlow"/>
                <a:ea typeface="Barlow"/>
                <a:cs typeface="Barlow"/>
                <a:sym typeface="Barlow"/>
              </a:rPr>
              <a:t>.</a:t>
            </a:r>
          </a:p>
        </p:txBody>
      </p:sp>
      <p:sp>
        <p:nvSpPr>
          <p:cNvPr id="46" name="TextBox 46"/>
          <p:cNvSpPr txBox="1"/>
          <p:nvPr/>
        </p:nvSpPr>
        <p:spPr>
          <a:xfrm>
            <a:off x="12977478" y="8313931"/>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https://paperpal.com/</a:t>
            </a:r>
          </a:p>
        </p:txBody>
      </p:sp>
      <p:sp>
        <p:nvSpPr>
          <p:cNvPr id="47" name="TextBox 47"/>
          <p:cNvSpPr txBox="1"/>
          <p:nvPr/>
        </p:nvSpPr>
        <p:spPr>
          <a:xfrm>
            <a:off x="14243789" y="8618472"/>
            <a:ext cx="3950596" cy="1108710"/>
          </a:xfrm>
          <a:prstGeom prst="rect">
            <a:avLst/>
          </a:prstGeom>
        </p:spPr>
        <p:txBody>
          <a:bodyPr wrap="square"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yazıları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düzenler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dilbilgisi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hatalarını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düzeltir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eder</a:t>
            </a:r>
            <a:r>
              <a:rPr lang="en-US" sz="2099" dirty="0">
                <a:solidFill>
                  <a:srgbClr val="000000"/>
                </a:solidFill>
                <a:latin typeface="Barlow"/>
                <a:ea typeface="Barlow"/>
                <a:cs typeface="Barlow"/>
                <a:sym typeface="Barlow"/>
              </a:rPr>
              <a:t>.</a:t>
            </a:r>
          </a:p>
        </p:txBody>
      </p:sp>
      <p:sp>
        <p:nvSpPr>
          <p:cNvPr id="48"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grpSp>
        <p:nvGrpSpPr>
          <p:cNvPr id="49" name="Group 12"/>
          <p:cNvGrpSpPr>
            <a:grpSpLocks noChangeAspect="1"/>
          </p:cNvGrpSpPr>
          <p:nvPr/>
        </p:nvGrpSpPr>
        <p:grpSpPr>
          <a:xfrm>
            <a:off x="374063" y="5908211"/>
            <a:ext cx="3439778" cy="2186336"/>
            <a:chOff x="0" y="0"/>
            <a:chExt cx="10030460" cy="6375400"/>
          </a:xfrm>
        </p:grpSpPr>
        <p:sp>
          <p:nvSpPr>
            <p:cNvPr id="50"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12"/>
              <a:stretch>
                <a:fillRect l="-27689" r="-18115"/>
              </a:stretch>
            </a:blipFill>
          </p:spPr>
        </p:sp>
        <p:sp>
          <p:nvSpPr>
            <p:cNvPr id="51"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52" name="TextBox 38"/>
          <p:cNvSpPr txBox="1"/>
          <p:nvPr/>
        </p:nvSpPr>
        <p:spPr>
          <a:xfrm>
            <a:off x="-405141" y="8240595"/>
            <a:ext cx="4901920"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https://jenni.ai/</a:t>
            </a:r>
          </a:p>
        </p:txBody>
      </p:sp>
      <p:sp>
        <p:nvSpPr>
          <p:cNvPr id="53" name="TextBox 39"/>
          <p:cNvSpPr txBox="1"/>
          <p:nvPr/>
        </p:nvSpPr>
        <p:spPr>
          <a:xfrm>
            <a:off x="125811" y="8480786"/>
            <a:ext cx="393628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Metin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düzenleme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geliştirme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süreçlerinde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yardımcı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olur</a:t>
            </a:r>
            <a:r>
              <a:rPr lang="en-US" sz="2099" dirty="0">
                <a:solidFill>
                  <a:srgbClr val="000000"/>
                </a:solidFill>
                <a:latin typeface="Barlow"/>
                <a:ea typeface="Barlow"/>
                <a:cs typeface="Barlow"/>
                <a:sym typeface="Barlow"/>
              </a:rPr>
              <a:t>.</a:t>
            </a:r>
          </a:p>
        </p:txBody>
      </p:sp>
      <p:pic>
        <p:nvPicPr>
          <p:cNvPr id="16" name="Resim 15"/>
          <p:cNvPicPr>
            <a:picLocks noChangeAspect="1"/>
          </p:cNvPicPr>
          <p:nvPr/>
        </p:nvPicPr>
        <p:blipFill>
          <a:blip r:embed="rId13"/>
          <a:stretch>
            <a:fillRect/>
          </a:stretch>
        </p:blipFill>
        <p:spPr>
          <a:xfrm>
            <a:off x="14511017" y="2321094"/>
            <a:ext cx="3260422" cy="972145"/>
          </a:xfrm>
          <a:prstGeom prst="rect">
            <a:avLst/>
          </a:prstGeom>
        </p:spPr>
      </p:pic>
    </p:spTree>
    <p:extLst>
      <p:ext uri="{BB962C8B-B14F-4D97-AF65-F5344CB8AC3E}">
        <p14:creationId xmlns:p14="http://schemas.microsoft.com/office/powerpoint/2010/main" val="805725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753" y="8082681"/>
            <a:ext cx="9869031" cy="6873134"/>
            <a:chOff x="0" y="0"/>
            <a:chExt cx="911092" cy="634516"/>
          </a:xfrm>
        </p:grpSpPr>
        <p:sp>
          <p:nvSpPr>
            <p:cNvPr id="3" name="Freeform 3"/>
            <p:cNvSpPr/>
            <p:nvPr/>
          </p:nvSpPr>
          <p:spPr>
            <a:xfrm>
              <a:off x="9417" y="0"/>
              <a:ext cx="892258" cy="634516"/>
            </a:xfrm>
            <a:custGeom>
              <a:avLst/>
              <a:gdLst/>
              <a:ahLst/>
              <a:cxnLst/>
              <a:rect l="l" t="t" r="r" b="b"/>
              <a:pathLst>
                <a:path w="892258" h="634516">
                  <a:moveTo>
                    <a:pt x="877559" y="354912"/>
                  </a:moveTo>
                  <a:lnTo>
                    <a:pt x="722592" y="596863"/>
                  </a:lnTo>
                  <a:cubicBezTo>
                    <a:pt x="707565" y="620325"/>
                    <a:pt x="681622" y="634516"/>
                    <a:pt x="653761" y="634516"/>
                  </a:cubicBezTo>
                  <a:lnTo>
                    <a:pt x="238498" y="634516"/>
                  </a:lnTo>
                  <a:cubicBezTo>
                    <a:pt x="210636" y="634516"/>
                    <a:pt x="184693" y="620325"/>
                    <a:pt x="169666" y="596863"/>
                  </a:cubicBezTo>
                  <a:lnTo>
                    <a:pt x="14700" y="354912"/>
                  </a:lnTo>
                  <a:cubicBezTo>
                    <a:pt x="0" y="331961"/>
                    <a:pt x="0" y="302555"/>
                    <a:pt x="14700" y="279605"/>
                  </a:cubicBezTo>
                  <a:lnTo>
                    <a:pt x="169666" y="37653"/>
                  </a:lnTo>
                  <a:cubicBezTo>
                    <a:pt x="184693" y="14192"/>
                    <a:pt x="210636" y="0"/>
                    <a:pt x="238498" y="0"/>
                  </a:cubicBezTo>
                  <a:lnTo>
                    <a:pt x="653761" y="0"/>
                  </a:lnTo>
                  <a:cubicBezTo>
                    <a:pt x="681622" y="0"/>
                    <a:pt x="707565" y="14192"/>
                    <a:pt x="722592" y="37653"/>
                  </a:cubicBezTo>
                  <a:lnTo>
                    <a:pt x="877559" y="279605"/>
                  </a:lnTo>
                  <a:cubicBezTo>
                    <a:pt x="892258" y="302555"/>
                    <a:pt x="892258" y="331961"/>
                    <a:pt x="877559" y="35491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682492" cy="6726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325930"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8" name="Group 8"/>
          <p:cNvGrpSpPr>
            <a:grpSpLocks noChangeAspect="1"/>
          </p:cNvGrpSpPr>
          <p:nvPr/>
        </p:nvGrpSpPr>
        <p:grpSpPr>
          <a:xfrm>
            <a:off x="4683807" y="1764012"/>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t="-36445" b="-21114"/>
              </a:stretch>
            </a:blipFill>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11" name="TextBox 11"/>
          <p:cNvSpPr txBox="1"/>
          <p:nvPr/>
        </p:nvSpPr>
        <p:spPr>
          <a:xfrm>
            <a:off x="0" y="188747"/>
            <a:ext cx="18177930" cy="2518106"/>
          </a:xfrm>
          <a:prstGeom prst="rect">
            <a:avLst/>
          </a:prstGeom>
        </p:spPr>
        <p:txBody>
          <a:bodyPr lIns="0" tIns="0" rIns="0" bIns="0" rtlCol="0" anchor="t">
            <a:spAutoFit/>
          </a:bodyPr>
          <a:lstStyle/>
          <a:p>
            <a:pPr algn="ctr">
              <a:lnSpc>
                <a:spcPts val="6647"/>
              </a:lnSpc>
            </a:pPr>
            <a:r>
              <a:rPr lang="en-US" sz="6155" b="1" spc="-135">
                <a:solidFill>
                  <a:srgbClr val="8564FB"/>
                </a:solidFill>
                <a:latin typeface="Telegraf Bold"/>
                <a:ea typeface="Telegraf Bold"/>
                <a:cs typeface="Telegraf Bold"/>
                <a:sym typeface="Telegraf Bold"/>
              </a:rPr>
              <a:t>En İyi AI Atıf ve Referans Yönetim Araçları</a:t>
            </a:r>
          </a:p>
          <a:p>
            <a:pPr algn="ctr">
              <a:lnSpc>
                <a:spcPts val="6647"/>
              </a:lnSpc>
            </a:pPr>
            <a:endParaRPr lang="en-US" sz="6155" b="1" spc="-135">
              <a:solidFill>
                <a:srgbClr val="8564FB"/>
              </a:solidFill>
              <a:latin typeface="Telegraf Bold"/>
              <a:ea typeface="Telegraf Bold"/>
              <a:cs typeface="Telegraf Bold"/>
              <a:sym typeface="Telegraf Bold"/>
            </a:endParaRPr>
          </a:p>
          <a:p>
            <a:pPr algn="ctr">
              <a:lnSpc>
                <a:spcPts val="5999"/>
              </a:lnSpc>
            </a:pPr>
            <a:endParaRPr lang="en-US" sz="6155" b="1" spc="-135">
              <a:solidFill>
                <a:srgbClr val="8564FB"/>
              </a:solidFill>
              <a:latin typeface="Telegraf Bold"/>
              <a:ea typeface="Telegraf Bold"/>
              <a:cs typeface="Telegraf Bold"/>
              <a:sym typeface="Telegraf Bold"/>
            </a:endParaRPr>
          </a:p>
        </p:txBody>
      </p:sp>
      <p:grpSp>
        <p:nvGrpSpPr>
          <p:cNvPr id="12" name="Group 12"/>
          <p:cNvGrpSpPr>
            <a:grpSpLocks noChangeAspect="1"/>
          </p:cNvGrpSpPr>
          <p:nvPr/>
        </p:nvGrpSpPr>
        <p:grpSpPr>
          <a:xfrm>
            <a:off x="9537701" y="1782697"/>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5" name="Group 15"/>
          <p:cNvGrpSpPr>
            <a:grpSpLocks noChangeAspect="1"/>
          </p:cNvGrpSpPr>
          <p:nvPr/>
        </p:nvGrpSpPr>
        <p:grpSpPr>
          <a:xfrm>
            <a:off x="14335029" y="1764012"/>
            <a:ext cx="3439778" cy="2186336"/>
            <a:chOff x="0" y="0"/>
            <a:chExt cx="10030460" cy="6375400"/>
          </a:xfrm>
        </p:grpSpPr>
        <p:sp>
          <p:nvSpPr>
            <p:cNvPr id="16" name="Freeform 1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7" name="Freeform 1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18" name="Freeform 18"/>
          <p:cNvSpPr/>
          <p:nvPr/>
        </p:nvSpPr>
        <p:spPr>
          <a:xfrm>
            <a:off x="14450240" y="2324183"/>
            <a:ext cx="3225029" cy="983748"/>
          </a:xfrm>
          <a:custGeom>
            <a:avLst/>
            <a:gdLst/>
            <a:ahLst/>
            <a:cxnLst/>
            <a:rect l="l" t="t" r="r" b="b"/>
            <a:pathLst>
              <a:path w="3225029" h="983748">
                <a:moveTo>
                  <a:pt x="0" y="0"/>
                </a:moveTo>
                <a:lnTo>
                  <a:pt x="3225028" y="0"/>
                </a:lnTo>
                <a:lnTo>
                  <a:pt x="3225028" y="983749"/>
                </a:lnTo>
                <a:lnTo>
                  <a:pt x="0" y="983749"/>
                </a:lnTo>
                <a:lnTo>
                  <a:pt x="0" y="0"/>
                </a:lnTo>
                <a:close/>
              </a:path>
            </a:pathLst>
          </a:custGeom>
          <a:blipFill>
            <a:blip r:embed="rId3"/>
            <a:stretch>
              <a:fillRect t="-4079" b="-4079"/>
            </a:stretch>
          </a:blipFill>
        </p:spPr>
      </p:sp>
      <p:grpSp>
        <p:nvGrpSpPr>
          <p:cNvPr id="19" name="Group 19"/>
          <p:cNvGrpSpPr>
            <a:grpSpLocks noChangeAspect="1"/>
          </p:cNvGrpSpPr>
          <p:nvPr/>
        </p:nvGrpSpPr>
        <p:grpSpPr>
          <a:xfrm>
            <a:off x="4782723" y="5884866"/>
            <a:ext cx="3439778" cy="2186336"/>
            <a:chOff x="0" y="0"/>
            <a:chExt cx="10030460" cy="6375400"/>
          </a:xfrm>
        </p:grpSpPr>
        <p:sp>
          <p:nvSpPr>
            <p:cNvPr id="20" name="Freeform 2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4"/>
              <a:stretch>
                <a:fillRect t="-28780" b="-28780"/>
              </a:stretch>
            </a:blipFill>
          </p:spPr>
        </p:sp>
        <p:sp>
          <p:nvSpPr>
            <p:cNvPr id="21" name="Freeform 2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2" name="Group 22"/>
          <p:cNvGrpSpPr>
            <a:grpSpLocks noChangeAspect="1"/>
          </p:cNvGrpSpPr>
          <p:nvPr/>
        </p:nvGrpSpPr>
        <p:grpSpPr>
          <a:xfrm>
            <a:off x="9875535" y="5884866"/>
            <a:ext cx="3439778" cy="2186336"/>
            <a:chOff x="0" y="0"/>
            <a:chExt cx="10030460" cy="6375400"/>
          </a:xfrm>
        </p:grpSpPr>
        <p:sp>
          <p:nvSpPr>
            <p:cNvPr id="23" name="Freeform 2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5"/>
              <a:stretch>
                <a:fillRect l="-10603" r="-10603"/>
              </a:stretch>
            </a:blipFill>
          </p:spPr>
        </p:sp>
        <p:sp>
          <p:nvSpPr>
            <p:cNvPr id="24" name="Freeform 2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5" name="Freeform 25"/>
          <p:cNvSpPr/>
          <p:nvPr/>
        </p:nvSpPr>
        <p:spPr>
          <a:xfrm>
            <a:off x="386763" y="2434274"/>
            <a:ext cx="3331320" cy="902232"/>
          </a:xfrm>
          <a:custGeom>
            <a:avLst/>
            <a:gdLst/>
            <a:ahLst/>
            <a:cxnLst/>
            <a:rect l="l" t="t" r="r" b="b"/>
            <a:pathLst>
              <a:path w="3331320" h="902232">
                <a:moveTo>
                  <a:pt x="0" y="0"/>
                </a:moveTo>
                <a:lnTo>
                  <a:pt x="3331319" y="0"/>
                </a:lnTo>
                <a:lnTo>
                  <a:pt x="3331319" y="902233"/>
                </a:lnTo>
                <a:lnTo>
                  <a:pt x="0" y="902233"/>
                </a:lnTo>
                <a:lnTo>
                  <a:pt x="0" y="0"/>
                </a:lnTo>
                <a:close/>
              </a:path>
            </a:pathLst>
          </a:custGeom>
          <a:blipFill>
            <a:blip r:embed="rId6"/>
            <a:stretch>
              <a:fillRect t="-72853" b="-72853"/>
            </a:stretch>
          </a:blipFill>
        </p:spPr>
      </p:sp>
      <p:sp>
        <p:nvSpPr>
          <p:cNvPr id="26" name="Freeform 26"/>
          <p:cNvSpPr/>
          <p:nvPr/>
        </p:nvSpPr>
        <p:spPr>
          <a:xfrm>
            <a:off x="9633504" y="2391726"/>
            <a:ext cx="3248170" cy="944780"/>
          </a:xfrm>
          <a:custGeom>
            <a:avLst/>
            <a:gdLst/>
            <a:ahLst/>
            <a:cxnLst/>
            <a:rect l="l" t="t" r="r" b="b"/>
            <a:pathLst>
              <a:path w="3248170" h="944780">
                <a:moveTo>
                  <a:pt x="0" y="0"/>
                </a:moveTo>
                <a:lnTo>
                  <a:pt x="3248171" y="0"/>
                </a:lnTo>
                <a:lnTo>
                  <a:pt x="3248171" y="944781"/>
                </a:lnTo>
                <a:lnTo>
                  <a:pt x="0" y="944781"/>
                </a:lnTo>
                <a:lnTo>
                  <a:pt x="0" y="0"/>
                </a:lnTo>
                <a:close/>
              </a:path>
            </a:pathLst>
          </a:custGeom>
          <a:blipFill>
            <a:blip r:embed="rId7"/>
            <a:stretch>
              <a:fillRect t="-45373" b="-45373"/>
            </a:stretch>
          </a:blipFill>
        </p:spPr>
      </p:sp>
      <p:sp>
        <p:nvSpPr>
          <p:cNvPr id="27" name="TextBox 27"/>
          <p:cNvSpPr txBox="1"/>
          <p:nvPr/>
        </p:nvSpPr>
        <p:spPr>
          <a:xfrm>
            <a:off x="0" y="4040705"/>
            <a:ext cx="391615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https://www.zotero.org/</a:t>
            </a:r>
          </a:p>
        </p:txBody>
      </p:sp>
      <p:sp>
        <p:nvSpPr>
          <p:cNvPr id="28" name="TextBox 28"/>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https://www.mendeley.com/</a:t>
            </a:r>
          </a:p>
        </p:txBody>
      </p:sp>
      <p:sp>
        <p:nvSpPr>
          <p:cNvPr id="29" name="TextBox 29"/>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https://endnote.com/</a:t>
            </a:r>
          </a:p>
        </p:txBody>
      </p:sp>
      <p:sp>
        <p:nvSpPr>
          <p:cNvPr id="30" name="TextBox 30"/>
          <p:cNvSpPr txBox="1"/>
          <p:nvPr/>
        </p:nvSpPr>
        <p:spPr>
          <a:xfrm>
            <a:off x="298384" y="4322339"/>
            <a:ext cx="335887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Açık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kaynaklı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referans</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yönetimi</a:t>
            </a:r>
            <a:r>
              <a:rPr lang="en-US" sz="2099" dirty="0">
                <a:solidFill>
                  <a:srgbClr val="000000"/>
                </a:solidFill>
                <a:latin typeface="Barlow"/>
                <a:ea typeface="Barlow"/>
                <a:cs typeface="Barlow"/>
                <a:sym typeface="Barlow"/>
              </a:rPr>
              <a:t>.</a:t>
            </a:r>
          </a:p>
        </p:txBody>
      </p:sp>
      <p:sp>
        <p:nvSpPr>
          <p:cNvPr id="31" name="TextBox 31"/>
          <p:cNvSpPr txBox="1"/>
          <p:nvPr/>
        </p:nvSpPr>
        <p:spPr>
          <a:xfrm>
            <a:off x="4726745" y="4322339"/>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İş</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birliği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özellikleri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ile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referans</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yönetimi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2" name="TextBox 32"/>
          <p:cNvSpPr txBox="1"/>
          <p:nvPr/>
        </p:nvSpPr>
        <p:spPr>
          <a:xfrm>
            <a:off x="9379032" y="4322339"/>
            <a:ext cx="3936281"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yayıncılık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gelişmiş</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referans</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yönetimi</a:t>
            </a:r>
            <a:r>
              <a:rPr lang="en-US" sz="2099" dirty="0">
                <a:solidFill>
                  <a:srgbClr val="000000"/>
                </a:solidFill>
                <a:latin typeface="Barlow"/>
                <a:ea typeface="Barlow"/>
                <a:cs typeface="Barlow"/>
                <a:sym typeface="Barlow"/>
              </a:rPr>
              <a:t>.</a:t>
            </a:r>
          </a:p>
        </p:txBody>
      </p:sp>
      <p:sp>
        <p:nvSpPr>
          <p:cNvPr id="33" name="TextBox 33"/>
          <p:cNvSpPr txBox="1"/>
          <p:nvPr/>
        </p:nvSpPr>
        <p:spPr>
          <a:xfrm>
            <a:off x="13490594"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https://www.citethisforme.com/</a:t>
            </a:r>
          </a:p>
        </p:txBody>
      </p:sp>
      <p:sp>
        <p:nvSpPr>
          <p:cNvPr id="34" name="TextBox 34"/>
          <p:cNvSpPr txBox="1"/>
          <p:nvPr/>
        </p:nvSpPr>
        <p:spPr>
          <a:xfrm>
            <a:off x="14063321" y="4353311"/>
            <a:ext cx="3936281" cy="36576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Barlow"/>
                <a:ea typeface="Barlow"/>
                <a:cs typeface="Barlow"/>
                <a:sym typeface="Barlow"/>
              </a:rPr>
              <a:t>Otomatik alıntı oluşturma.</a:t>
            </a:r>
          </a:p>
        </p:txBody>
      </p:sp>
      <p:sp>
        <p:nvSpPr>
          <p:cNvPr id="35" name="TextBox 35"/>
          <p:cNvSpPr txBox="1"/>
          <p:nvPr/>
        </p:nvSpPr>
        <p:spPr>
          <a:xfrm>
            <a:off x="3331320" y="82378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https://refworks.proquest.com/</a:t>
            </a:r>
          </a:p>
        </p:txBody>
      </p:sp>
      <p:sp>
        <p:nvSpPr>
          <p:cNvPr id="36" name="TextBox 36"/>
          <p:cNvSpPr txBox="1"/>
          <p:nvPr/>
        </p:nvSpPr>
        <p:spPr>
          <a:xfrm>
            <a:off x="4662181" y="8554082"/>
            <a:ext cx="3680862" cy="36576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Kurumsal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referans</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yönetimi</a:t>
            </a:r>
            <a:r>
              <a:rPr lang="en-US" sz="2099" dirty="0">
                <a:solidFill>
                  <a:srgbClr val="000000"/>
                </a:solidFill>
                <a:latin typeface="Barlow"/>
                <a:ea typeface="Barlow"/>
                <a:cs typeface="Barlow"/>
                <a:sym typeface="Barlow"/>
              </a:rPr>
              <a:t>.</a:t>
            </a:r>
          </a:p>
        </p:txBody>
      </p:sp>
      <p:sp>
        <p:nvSpPr>
          <p:cNvPr id="37" name="TextBox 37"/>
          <p:cNvSpPr txBox="1"/>
          <p:nvPr/>
        </p:nvSpPr>
        <p:spPr>
          <a:xfrm>
            <a:off x="8634743" y="82378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https://www.bibguru.com/</a:t>
            </a:r>
          </a:p>
        </p:txBody>
      </p:sp>
      <p:sp>
        <p:nvSpPr>
          <p:cNvPr id="38" name="TextBox 38"/>
          <p:cNvSpPr txBox="1"/>
          <p:nvPr/>
        </p:nvSpPr>
        <p:spPr>
          <a:xfrm>
            <a:off x="9748866" y="8544413"/>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Basit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hızlı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alıntı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oluşturucu</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9"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2399006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1"/>
          <p:cNvSpPr/>
          <p:nvPr/>
        </p:nvSpPr>
        <p:spPr>
          <a:xfrm flipH="1">
            <a:off x="11570662" y="5313864"/>
            <a:ext cx="8228260" cy="8241997"/>
          </a:xfrm>
          <a:custGeom>
            <a:avLst/>
            <a:gdLst/>
            <a:ahLst/>
            <a:cxnLst/>
            <a:rect l="l" t="t" r="r" b="b"/>
            <a:pathLst>
              <a:path w="8228260" h="8241997">
                <a:moveTo>
                  <a:pt x="8228260" y="0"/>
                </a:moveTo>
                <a:lnTo>
                  <a:pt x="0" y="0"/>
                </a:lnTo>
                <a:lnTo>
                  <a:pt x="0" y="8241996"/>
                </a:lnTo>
                <a:lnTo>
                  <a:pt x="8228260" y="8241996"/>
                </a:lnTo>
                <a:lnTo>
                  <a:pt x="8228260" y="0"/>
                </a:lnTo>
                <a:close/>
              </a:path>
            </a:pathLst>
          </a:custGeom>
          <a:blipFill>
            <a:blip r:embed="rId2">
              <a:alphaModFix amt="25000"/>
              <a:extLst>
                <a:ext uri="{96DAC541-7B7A-43D3-8B79-37D633B846F1}">
                  <asvg:svgBlip xmlns="" xmlns:asvg="http://schemas.microsoft.com/office/drawing/2016/SVG/main" r:embed="rId5"/>
                </a:ext>
              </a:extLst>
            </a:blip>
            <a:stretch>
              <a:fillRect/>
            </a:stretch>
          </a:blipFill>
        </p:spPr>
      </p:sp>
      <p:grpSp>
        <p:nvGrpSpPr>
          <p:cNvPr id="12" name="Group 16"/>
          <p:cNvGrpSpPr/>
          <p:nvPr/>
        </p:nvGrpSpPr>
        <p:grpSpPr>
          <a:xfrm>
            <a:off x="8852275" y="9559253"/>
            <a:ext cx="11520985" cy="1281162"/>
            <a:chOff x="0" y="0"/>
            <a:chExt cx="3034334" cy="337425"/>
          </a:xfrm>
        </p:grpSpPr>
        <p:sp>
          <p:nvSpPr>
            <p:cNvPr id="16"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17"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sp>
        <p:nvSpPr>
          <p:cNvPr id="2" name="TextBox 2"/>
          <p:cNvSpPr txBox="1"/>
          <p:nvPr/>
        </p:nvSpPr>
        <p:spPr>
          <a:xfrm>
            <a:off x="6738100" y="-157228"/>
            <a:ext cx="11549899" cy="1032911"/>
          </a:xfrm>
          <a:prstGeom prst="rect">
            <a:avLst/>
          </a:prstGeom>
        </p:spPr>
        <p:txBody>
          <a:bodyPr wrap="square" lIns="0" tIns="0" rIns="0" bIns="0" rtlCol="0" anchor="t">
            <a:spAutoFit/>
          </a:bodyPr>
          <a:lstStyle/>
          <a:p>
            <a:pPr algn="ctr">
              <a:lnSpc>
                <a:spcPts val="9125"/>
              </a:lnSpc>
            </a:pPr>
            <a:r>
              <a:rPr lang="tr-TR" sz="5400" b="1" dirty="0" smtClean="0">
                <a:solidFill>
                  <a:srgbClr val="8C62FF"/>
                </a:solidFill>
                <a:latin typeface="Telegraf Bold" panose="020B0604020202020204" charset="0"/>
                <a:ea typeface="Eastman Grotesque Bold"/>
                <a:cs typeface="Telegraf Bold" panose="020B0604020202020204" charset="0"/>
                <a:sym typeface="Eastman Grotesque Bold"/>
              </a:rPr>
              <a:t>İYTE Yayınları Analizi (2021-2025)</a:t>
            </a:r>
            <a:endParaRPr lang="en-US" sz="5400" b="1" dirty="0">
              <a:solidFill>
                <a:srgbClr val="8C62FF"/>
              </a:solidFill>
              <a:latin typeface="Telegraf Bold" panose="020B0604020202020204" charset="0"/>
              <a:ea typeface="Eastman Grotesque Bold"/>
              <a:cs typeface="Telegraf Bold" panose="020B0604020202020204" charset="0"/>
              <a:sym typeface="Eastman Grotesque Bold"/>
            </a:endParaRPr>
          </a:p>
        </p:txBody>
      </p:sp>
      <p:sp>
        <p:nvSpPr>
          <p:cNvPr id="19" name="Dikdörtgen 18"/>
          <p:cNvSpPr/>
          <p:nvPr/>
        </p:nvSpPr>
        <p:spPr>
          <a:xfrm>
            <a:off x="13716000" y="7613520"/>
            <a:ext cx="4914325" cy="369332"/>
          </a:xfrm>
          <a:prstGeom prst="rect">
            <a:avLst/>
          </a:prstGeom>
        </p:spPr>
        <p:txBody>
          <a:bodyPr wrap="square">
            <a:spAutoFit/>
          </a:bodyPr>
          <a:lstStyle/>
          <a:p>
            <a:r>
              <a:rPr lang="tr-TR" i="1" dirty="0" smtClean="0">
                <a:latin typeface="Barlow SemiCondensed" panose="020B0604020202020204" charset="-94"/>
                <a:cs typeface="Poppins" panose="020B0604020202020204" charset="0"/>
              </a:rPr>
              <a:t>4 Mart 2025 tarihli </a:t>
            </a:r>
            <a:r>
              <a:rPr lang="tr-TR" i="1" dirty="0" err="1" smtClean="0">
                <a:latin typeface="Barlow SemiCondensed" panose="020B0604020202020204" charset="-94"/>
                <a:cs typeface="Poppins" panose="020B0604020202020204" charset="0"/>
              </a:rPr>
              <a:t>Scival</a:t>
            </a:r>
            <a:r>
              <a:rPr lang="tr-TR" i="1" dirty="0" smtClean="0">
                <a:latin typeface="Barlow SemiCondensed" panose="020B0604020202020204" charset="-94"/>
                <a:cs typeface="Poppins" panose="020B0604020202020204" charset="0"/>
              </a:rPr>
              <a:t> verileri</a:t>
            </a:r>
            <a:endParaRPr lang="tr-TR" i="1" dirty="0">
              <a:latin typeface="Barlow SemiCondensed" panose="020B0604020202020204" charset="-94"/>
            </a:endParaRPr>
          </a:p>
        </p:txBody>
      </p:sp>
      <p:sp>
        <p:nvSpPr>
          <p:cNvPr id="3"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2"/>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 name="Resim 4"/>
          <p:cNvPicPr>
            <a:picLocks noChangeAspect="1"/>
          </p:cNvPicPr>
          <p:nvPr/>
        </p:nvPicPr>
        <p:blipFill>
          <a:blip r:embed="rId6"/>
          <a:stretch>
            <a:fillRect/>
          </a:stretch>
        </p:blipFill>
        <p:spPr>
          <a:xfrm>
            <a:off x="97236" y="44126"/>
            <a:ext cx="6633098" cy="5542936"/>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7"/>
          <a:stretch>
            <a:fillRect/>
          </a:stretch>
        </p:blipFill>
        <p:spPr>
          <a:xfrm>
            <a:off x="97236" y="5676900"/>
            <a:ext cx="6633098" cy="4618101"/>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8"/>
          <a:stretch>
            <a:fillRect/>
          </a:stretch>
        </p:blipFill>
        <p:spPr>
          <a:xfrm>
            <a:off x="6837804" y="825664"/>
            <a:ext cx="5751639" cy="5023839"/>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a:blip r:embed="rId9"/>
          <a:stretch>
            <a:fillRect/>
          </a:stretch>
        </p:blipFill>
        <p:spPr>
          <a:xfrm>
            <a:off x="6859145" y="5998659"/>
            <a:ext cx="5710072" cy="3951572"/>
          </a:xfrm>
          <a:prstGeom prst="rect">
            <a:avLst/>
          </a:prstGeom>
          <a:ln>
            <a:noFill/>
          </a:ln>
          <a:effectLst>
            <a:outerShdw blurRad="190500" algn="tl" rotWithShape="0">
              <a:srgbClr val="000000">
                <a:alpha val="70000"/>
              </a:srgbClr>
            </a:outerShdw>
          </a:effectLst>
        </p:spPr>
      </p:pic>
      <p:pic>
        <p:nvPicPr>
          <p:cNvPr id="10" name="Resim 9"/>
          <p:cNvPicPr>
            <a:picLocks noChangeAspect="1"/>
          </p:cNvPicPr>
          <p:nvPr/>
        </p:nvPicPr>
        <p:blipFill>
          <a:blip r:embed="rId10"/>
          <a:stretch>
            <a:fillRect/>
          </a:stretch>
        </p:blipFill>
        <p:spPr>
          <a:xfrm>
            <a:off x="12697276" y="1610663"/>
            <a:ext cx="5447619" cy="53619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374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8" name="TextBox 8"/>
          <p:cNvSpPr txBox="1"/>
          <p:nvPr/>
        </p:nvSpPr>
        <p:spPr>
          <a:xfrm>
            <a:off x="0" y="188747"/>
            <a:ext cx="18177930" cy="2518106"/>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En</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İyi</a:t>
            </a:r>
            <a:r>
              <a:rPr lang="en-US" sz="6155" b="1" spc="-135" dirty="0">
                <a:solidFill>
                  <a:srgbClr val="8564FB"/>
                </a:solidFill>
                <a:latin typeface="Telegraf Bold"/>
                <a:ea typeface="Telegraf Bold"/>
                <a:cs typeface="Telegraf Bold"/>
                <a:sym typeface="Telegraf Bold"/>
              </a:rPr>
              <a:t> AI </a:t>
            </a:r>
            <a:r>
              <a:rPr lang="en-US" sz="6155" b="1" spc="-135" dirty="0" err="1">
                <a:solidFill>
                  <a:srgbClr val="8564FB"/>
                </a:solidFill>
                <a:latin typeface="Telegraf Bold"/>
                <a:ea typeface="Telegraf Bold"/>
                <a:cs typeface="Telegraf Bold"/>
                <a:sym typeface="Telegraf Bold"/>
              </a:rPr>
              <a:t>İntihal</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Tespit</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Araçları</a:t>
            </a:r>
            <a:endParaRPr lang="en-US" sz="6155" b="1" spc="-135" dirty="0">
              <a:solidFill>
                <a:srgbClr val="8564FB"/>
              </a:solidFill>
              <a:latin typeface="Telegraf Bold"/>
              <a:ea typeface="Telegraf Bold"/>
              <a:cs typeface="Telegraf Bold"/>
              <a:sym typeface="Telegraf Bold"/>
            </a:endParaRPr>
          </a:p>
          <a:p>
            <a:pPr algn="ctr">
              <a:lnSpc>
                <a:spcPts val="6647"/>
              </a:lnSpc>
            </a:pP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grpSp>
        <p:nvGrpSpPr>
          <p:cNvPr id="9" name="Group 9"/>
          <p:cNvGrpSpPr>
            <a:grpSpLocks noChangeAspect="1"/>
          </p:cNvGrpSpPr>
          <p:nvPr/>
        </p:nvGrpSpPr>
        <p:grpSpPr>
          <a:xfrm>
            <a:off x="9537701" y="1782697"/>
            <a:ext cx="3439778" cy="2186336"/>
            <a:chOff x="0" y="0"/>
            <a:chExt cx="10030460" cy="6375400"/>
          </a:xfrm>
        </p:grpSpPr>
        <p:sp>
          <p:nvSpPr>
            <p:cNvPr id="10" name="Freeform 1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1" name="Freeform 1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2" name="Group 12"/>
          <p:cNvGrpSpPr>
            <a:grpSpLocks noChangeAspect="1"/>
          </p:cNvGrpSpPr>
          <p:nvPr/>
        </p:nvGrpSpPr>
        <p:grpSpPr>
          <a:xfrm>
            <a:off x="14335029" y="1764012"/>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5" name="Group 15"/>
          <p:cNvGrpSpPr>
            <a:grpSpLocks noChangeAspect="1"/>
          </p:cNvGrpSpPr>
          <p:nvPr/>
        </p:nvGrpSpPr>
        <p:grpSpPr>
          <a:xfrm>
            <a:off x="396132" y="5994086"/>
            <a:ext cx="3439778" cy="2186336"/>
            <a:chOff x="0" y="0"/>
            <a:chExt cx="10030460" cy="6375400"/>
          </a:xfrm>
        </p:grpSpPr>
        <p:sp>
          <p:nvSpPr>
            <p:cNvPr id="16" name="Freeform 1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7" name="Freeform 1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8" name="Group 18"/>
          <p:cNvGrpSpPr>
            <a:grpSpLocks noChangeAspect="1"/>
          </p:cNvGrpSpPr>
          <p:nvPr/>
        </p:nvGrpSpPr>
        <p:grpSpPr>
          <a:xfrm>
            <a:off x="4643356" y="5994086"/>
            <a:ext cx="3439778" cy="2186336"/>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t="-10454" b="-10454"/>
              </a:stretch>
            </a:blipFill>
          </p:spPr>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1" name="Freeform 21"/>
          <p:cNvSpPr/>
          <p:nvPr/>
        </p:nvSpPr>
        <p:spPr>
          <a:xfrm>
            <a:off x="4752834" y="2492900"/>
            <a:ext cx="3252502" cy="563767"/>
          </a:xfrm>
          <a:custGeom>
            <a:avLst/>
            <a:gdLst/>
            <a:ahLst/>
            <a:cxnLst/>
            <a:rect l="l" t="t" r="r" b="b"/>
            <a:pathLst>
              <a:path w="3252502" h="563767">
                <a:moveTo>
                  <a:pt x="0" y="0"/>
                </a:moveTo>
                <a:lnTo>
                  <a:pt x="3252502" y="0"/>
                </a:lnTo>
                <a:lnTo>
                  <a:pt x="3252502" y="563767"/>
                </a:lnTo>
                <a:lnTo>
                  <a:pt x="0" y="563767"/>
                </a:lnTo>
                <a:lnTo>
                  <a:pt x="0" y="0"/>
                </a:lnTo>
                <a:close/>
              </a:path>
            </a:pathLst>
          </a:custGeom>
          <a:blipFill>
            <a:blip r:embed="rId3"/>
            <a:stretch>
              <a:fillRect/>
            </a:stretch>
          </a:blipFill>
        </p:spPr>
      </p:sp>
      <p:sp>
        <p:nvSpPr>
          <p:cNvPr id="22" name="Freeform 22"/>
          <p:cNvSpPr/>
          <p:nvPr/>
        </p:nvSpPr>
        <p:spPr>
          <a:xfrm>
            <a:off x="9619080" y="2593078"/>
            <a:ext cx="3277018" cy="528204"/>
          </a:xfrm>
          <a:custGeom>
            <a:avLst/>
            <a:gdLst/>
            <a:ahLst/>
            <a:cxnLst/>
            <a:rect l="l" t="t" r="r" b="b"/>
            <a:pathLst>
              <a:path w="3277018" h="528204">
                <a:moveTo>
                  <a:pt x="0" y="0"/>
                </a:moveTo>
                <a:lnTo>
                  <a:pt x="3277019" y="0"/>
                </a:lnTo>
                <a:lnTo>
                  <a:pt x="3277019" y="528204"/>
                </a:lnTo>
                <a:lnTo>
                  <a:pt x="0" y="528204"/>
                </a:lnTo>
                <a:lnTo>
                  <a:pt x="0" y="0"/>
                </a:lnTo>
                <a:close/>
              </a:path>
            </a:pathLst>
          </a:custGeom>
          <a:blipFill>
            <a:blip r:embed="rId4"/>
            <a:stretch>
              <a:fillRect/>
            </a:stretch>
          </a:blipFill>
        </p:spPr>
      </p:sp>
      <p:sp>
        <p:nvSpPr>
          <p:cNvPr id="23" name="Freeform 23"/>
          <p:cNvSpPr/>
          <p:nvPr/>
        </p:nvSpPr>
        <p:spPr>
          <a:xfrm>
            <a:off x="14511003" y="2480974"/>
            <a:ext cx="3214034" cy="832727"/>
          </a:xfrm>
          <a:custGeom>
            <a:avLst/>
            <a:gdLst/>
            <a:ahLst/>
            <a:cxnLst/>
            <a:rect l="l" t="t" r="r" b="b"/>
            <a:pathLst>
              <a:path w="3214034" h="832727">
                <a:moveTo>
                  <a:pt x="0" y="0"/>
                </a:moveTo>
                <a:lnTo>
                  <a:pt x="3214035" y="0"/>
                </a:lnTo>
                <a:lnTo>
                  <a:pt x="3214035" y="832727"/>
                </a:lnTo>
                <a:lnTo>
                  <a:pt x="0" y="832727"/>
                </a:lnTo>
                <a:lnTo>
                  <a:pt x="0" y="0"/>
                </a:lnTo>
                <a:close/>
              </a:path>
            </a:pathLst>
          </a:custGeom>
          <a:blipFill>
            <a:blip r:embed="rId5"/>
            <a:stretch>
              <a:fillRect/>
            </a:stretch>
          </a:blipFill>
        </p:spPr>
      </p:sp>
      <p:sp>
        <p:nvSpPr>
          <p:cNvPr id="24" name="Freeform 24"/>
          <p:cNvSpPr/>
          <p:nvPr/>
        </p:nvSpPr>
        <p:spPr>
          <a:xfrm>
            <a:off x="396132" y="2492900"/>
            <a:ext cx="3288671" cy="895585"/>
          </a:xfrm>
          <a:custGeom>
            <a:avLst/>
            <a:gdLst/>
            <a:ahLst/>
            <a:cxnLst/>
            <a:rect l="l" t="t" r="r" b="b"/>
            <a:pathLst>
              <a:path w="3288671" h="895585">
                <a:moveTo>
                  <a:pt x="0" y="0"/>
                </a:moveTo>
                <a:lnTo>
                  <a:pt x="3288672" y="0"/>
                </a:lnTo>
                <a:lnTo>
                  <a:pt x="3288672" y="895585"/>
                </a:lnTo>
                <a:lnTo>
                  <a:pt x="0" y="895585"/>
                </a:lnTo>
                <a:lnTo>
                  <a:pt x="0" y="0"/>
                </a:lnTo>
                <a:close/>
              </a:path>
            </a:pathLst>
          </a:custGeom>
          <a:blipFill>
            <a:blip r:embed="rId6"/>
            <a:stretch>
              <a:fillRect t="-5081" b="-5081"/>
            </a:stretch>
          </a:blipFill>
        </p:spPr>
      </p:sp>
      <p:sp>
        <p:nvSpPr>
          <p:cNvPr id="25" name="Freeform 25"/>
          <p:cNvSpPr/>
          <p:nvPr/>
        </p:nvSpPr>
        <p:spPr>
          <a:xfrm>
            <a:off x="504451" y="6637554"/>
            <a:ext cx="3223140" cy="937500"/>
          </a:xfrm>
          <a:custGeom>
            <a:avLst/>
            <a:gdLst/>
            <a:ahLst/>
            <a:cxnLst/>
            <a:rect l="l" t="t" r="r" b="b"/>
            <a:pathLst>
              <a:path w="3223140" h="937500">
                <a:moveTo>
                  <a:pt x="0" y="0"/>
                </a:moveTo>
                <a:lnTo>
                  <a:pt x="3223140" y="0"/>
                </a:lnTo>
                <a:lnTo>
                  <a:pt x="3223140" y="937500"/>
                </a:lnTo>
                <a:lnTo>
                  <a:pt x="0" y="937500"/>
                </a:lnTo>
                <a:lnTo>
                  <a:pt x="0" y="0"/>
                </a:lnTo>
                <a:close/>
              </a:path>
            </a:pathLst>
          </a:custGeom>
          <a:blipFill>
            <a:blip r:embed="rId7"/>
            <a:stretch>
              <a:fillRect/>
            </a:stretch>
          </a:blipFill>
        </p:spPr>
      </p:sp>
      <p:grpSp>
        <p:nvGrpSpPr>
          <p:cNvPr id="26" name="Group 26"/>
          <p:cNvGrpSpPr>
            <a:grpSpLocks noChangeAspect="1"/>
          </p:cNvGrpSpPr>
          <p:nvPr/>
        </p:nvGrpSpPr>
        <p:grpSpPr>
          <a:xfrm>
            <a:off x="9550378" y="6013136"/>
            <a:ext cx="3439778" cy="2186336"/>
            <a:chOff x="0" y="0"/>
            <a:chExt cx="10030460" cy="6375400"/>
          </a:xfrm>
        </p:grpSpPr>
        <p:sp>
          <p:nvSpPr>
            <p:cNvPr id="27" name="Freeform 27"/>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28" name="Freeform 28"/>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9" name="Freeform 29"/>
          <p:cNvSpPr/>
          <p:nvPr/>
        </p:nvSpPr>
        <p:spPr>
          <a:xfrm>
            <a:off x="9703929" y="6637554"/>
            <a:ext cx="3132674" cy="1050158"/>
          </a:xfrm>
          <a:custGeom>
            <a:avLst/>
            <a:gdLst/>
            <a:ahLst/>
            <a:cxnLst/>
            <a:rect l="l" t="t" r="r" b="b"/>
            <a:pathLst>
              <a:path w="3132674" h="1050158">
                <a:moveTo>
                  <a:pt x="0" y="0"/>
                </a:moveTo>
                <a:lnTo>
                  <a:pt x="3132675" y="0"/>
                </a:lnTo>
                <a:lnTo>
                  <a:pt x="3132675" y="1050158"/>
                </a:lnTo>
                <a:lnTo>
                  <a:pt x="0" y="1050158"/>
                </a:lnTo>
                <a:lnTo>
                  <a:pt x="0" y="0"/>
                </a:lnTo>
                <a:close/>
              </a:path>
            </a:pathLst>
          </a:custGeom>
          <a:blipFill>
            <a:blip r:embed="rId8"/>
            <a:stretch>
              <a:fillRect/>
            </a:stretch>
          </a:blipFill>
        </p:spPr>
      </p:sp>
      <p:grpSp>
        <p:nvGrpSpPr>
          <p:cNvPr id="30" name="Group 30"/>
          <p:cNvGrpSpPr>
            <a:grpSpLocks noChangeAspect="1"/>
          </p:cNvGrpSpPr>
          <p:nvPr/>
        </p:nvGrpSpPr>
        <p:grpSpPr>
          <a:xfrm>
            <a:off x="14398132" y="5994086"/>
            <a:ext cx="3439778" cy="2186336"/>
            <a:chOff x="0" y="0"/>
            <a:chExt cx="10030460" cy="6375400"/>
          </a:xfrm>
        </p:grpSpPr>
        <p:sp>
          <p:nvSpPr>
            <p:cNvPr id="31" name="Freeform 31"/>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32" name="Freeform 32"/>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3" name="Freeform 33"/>
          <p:cNvSpPr/>
          <p:nvPr/>
        </p:nvSpPr>
        <p:spPr>
          <a:xfrm>
            <a:off x="14527148" y="6836193"/>
            <a:ext cx="3272662" cy="576680"/>
          </a:xfrm>
          <a:custGeom>
            <a:avLst/>
            <a:gdLst/>
            <a:ahLst/>
            <a:cxnLst/>
            <a:rect l="l" t="t" r="r" b="b"/>
            <a:pathLst>
              <a:path w="3272662" h="576680">
                <a:moveTo>
                  <a:pt x="0" y="0"/>
                </a:moveTo>
                <a:lnTo>
                  <a:pt x="3272661" y="0"/>
                </a:lnTo>
                <a:lnTo>
                  <a:pt x="3272661" y="576680"/>
                </a:lnTo>
                <a:lnTo>
                  <a:pt x="0" y="576680"/>
                </a:lnTo>
                <a:lnTo>
                  <a:pt x="0" y="0"/>
                </a:lnTo>
                <a:close/>
              </a:path>
            </a:pathLst>
          </a:custGeom>
          <a:blipFill>
            <a:blip r:embed="rId9"/>
            <a:stretch>
              <a:fillRect/>
            </a:stretch>
          </a:blipFill>
        </p:spPr>
      </p:sp>
      <p:sp>
        <p:nvSpPr>
          <p:cNvPr id="34" name="TextBox 34"/>
          <p:cNvSpPr txBox="1"/>
          <p:nvPr/>
        </p:nvSpPr>
        <p:spPr>
          <a:xfrm>
            <a:off x="0" y="4040705"/>
            <a:ext cx="391615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https://www.turnitin.com/</a:t>
            </a:r>
          </a:p>
        </p:txBody>
      </p:sp>
      <p:sp>
        <p:nvSpPr>
          <p:cNvPr id="35" name="TextBox 35"/>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https://www.ithenticate.com/</a:t>
            </a:r>
          </a:p>
        </p:txBody>
      </p:sp>
      <p:sp>
        <p:nvSpPr>
          <p:cNvPr id="36" name="TextBox 36"/>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https://www.copyscape.com/</a:t>
            </a:r>
          </a:p>
        </p:txBody>
      </p:sp>
      <p:sp>
        <p:nvSpPr>
          <p:cNvPr id="37" name="TextBox 37"/>
          <p:cNvSpPr txBox="1"/>
          <p:nvPr/>
        </p:nvSpPr>
        <p:spPr>
          <a:xfrm>
            <a:off x="325929" y="4370982"/>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Endüstri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standardı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aracı</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8" name="TextBox 38"/>
          <p:cNvSpPr txBox="1"/>
          <p:nvPr/>
        </p:nvSpPr>
        <p:spPr>
          <a:xfrm>
            <a:off x="4823175" y="4352688"/>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Araştırma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makaleleri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benzerlik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9" name="TextBox 39"/>
          <p:cNvSpPr txBox="1"/>
          <p:nvPr/>
        </p:nvSpPr>
        <p:spPr>
          <a:xfrm>
            <a:off x="9379032" y="4347229"/>
            <a:ext cx="3936281"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Çevrimiçi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kopya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içeriği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eder</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0" name="TextBox 40"/>
          <p:cNvSpPr txBox="1"/>
          <p:nvPr/>
        </p:nvSpPr>
        <p:spPr>
          <a:xfrm>
            <a:off x="13798133" y="4028923"/>
            <a:ext cx="4901920"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https://www.plagscan.com/</a:t>
            </a:r>
          </a:p>
        </p:txBody>
      </p:sp>
      <p:sp>
        <p:nvSpPr>
          <p:cNvPr id="41" name="TextBox 41"/>
          <p:cNvSpPr txBox="1"/>
          <p:nvPr/>
        </p:nvSpPr>
        <p:spPr>
          <a:xfrm>
            <a:off x="14280952" y="4319210"/>
            <a:ext cx="3936281"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Kurumsal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2" name="TextBox 42"/>
          <p:cNvSpPr txBox="1"/>
          <p:nvPr/>
        </p:nvSpPr>
        <p:spPr>
          <a:xfrm>
            <a:off x="-1165926" y="83863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https://www.grammarly.com</a:t>
            </a:r>
          </a:p>
        </p:txBody>
      </p:sp>
      <p:sp>
        <p:nvSpPr>
          <p:cNvPr id="43" name="TextBox 43"/>
          <p:cNvSpPr txBox="1"/>
          <p:nvPr/>
        </p:nvSpPr>
        <p:spPr>
          <a:xfrm>
            <a:off x="235289" y="8699403"/>
            <a:ext cx="3680862"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Dil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bilgisi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4" name="TextBox 44"/>
          <p:cNvSpPr txBox="1"/>
          <p:nvPr/>
        </p:nvSpPr>
        <p:spPr>
          <a:xfrm>
            <a:off x="3207792" y="83863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https://www.scribbr.com/</a:t>
            </a:r>
          </a:p>
        </p:txBody>
      </p:sp>
      <p:sp>
        <p:nvSpPr>
          <p:cNvPr id="45" name="TextBox 45"/>
          <p:cNvSpPr txBox="1"/>
          <p:nvPr/>
        </p:nvSpPr>
        <p:spPr>
          <a:xfrm>
            <a:off x="4271674" y="8692913"/>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6" name="TextBox 46"/>
          <p:cNvSpPr txBox="1"/>
          <p:nvPr/>
        </p:nvSpPr>
        <p:spPr>
          <a:xfrm>
            <a:off x="8083133" y="83863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https://plagiarismdetector.net/</a:t>
            </a:r>
          </a:p>
        </p:txBody>
      </p:sp>
      <p:sp>
        <p:nvSpPr>
          <p:cNvPr id="47" name="TextBox 47"/>
          <p:cNvSpPr txBox="1"/>
          <p:nvPr/>
        </p:nvSpPr>
        <p:spPr>
          <a:xfrm>
            <a:off x="9105431" y="8662983"/>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Ücretsiz</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çevrimiçi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intihal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tespiti</a:t>
            </a:r>
            <a:r>
              <a:rPr lang="en-US" sz="2099" dirty="0">
                <a:solidFill>
                  <a:srgbClr val="000000"/>
                </a:solidFill>
                <a:latin typeface="Barlow"/>
                <a:ea typeface="Barlow"/>
                <a:cs typeface="Barlow"/>
                <a:sym typeface="Barlow"/>
              </a:rPr>
              <a:t>. </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8" name="TextBox 48"/>
          <p:cNvSpPr txBox="1"/>
          <p:nvPr/>
        </p:nvSpPr>
        <p:spPr>
          <a:xfrm>
            <a:off x="13126243" y="8388934"/>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https://www.duplichecker.com/</a:t>
            </a:r>
          </a:p>
        </p:txBody>
      </p:sp>
      <p:sp>
        <p:nvSpPr>
          <p:cNvPr id="49" name="TextBox 49"/>
          <p:cNvSpPr txBox="1"/>
          <p:nvPr/>
        </p:nvSpPr>
        <p:spPr>
          <a:xfrm>
            <a:off x="14148541" y="8662984"/>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İntihali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tespit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eden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ücretsiz</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çevrimiçi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araç</a:t>
            </a:r>
            <a:r>
              <a:rPr lang="en-US" sz="2099" dirty="0">
                <a:solidFill>
                  <a:srgbClr val="000000"/>
                </a:solidFill>
                <a:latin typeface="Barlow"/>
                <a:ea typeface="Barlow"/>
                <a:cs typeface="Barlow"/>
                <a:sym typeface="Barlow"/>
              </a:rPr>
              <a:t>.</a:t>
            </a:r>
          </a:p>
        </p:txBody>
      </p:sp>
      <p:sp>
        <p:nvSpPr>
          <p:cNvPr id="50"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15098492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8" name="TextBox 8"/>
          <p:cNvSpPr txBox="1"/>
          <p:nvPr/>
        </p:nvSpPr>
        <p:spPr>
          <a:xfrm>
            <a:off x="0" y="188747"/>
            <a:ext cx="18177930" cy="1679906"/>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En</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İyi</a:t>
            </a:r>
            <a:r>
              <a:rPr lang="en-US" sz="6155" b="1" spc="-135" dirty="0">
                <a:solidFill>
                  <a:srgbClr val="8564FB"/>
                </a:solidFill>
                <a:latin typeface="Telegraf Bold"/>
                <a:ea typeface="Telegraf Bold"/>
                <a:cs typeface="Telegraf Bold"/>
                <a:sym typeface="Telegraf Bold"/>
              </a:rPr>
              <a:t> AI </a:t>
            </a:r>
            <a:r>
              <a:rPr lang="en-US" sz="6155" b="1" spc="-135" dirty="0" err="1">
                <a:solidFill>
                  <a:srgbClr val="8564FB"/>
                </a:solidFill>
                <a:latin typeface="Telegraf Bold"/>
                <a:ea typeface="Telegraf Bold"/>
                <a:cs typeface="Telegraf Bold"/>
                <a:sym typeface="Telegraf Bold"/>
              </a:rPr>
              <a:t>Veri</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Analizi</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ve</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Görselleştirme</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Araçları</a:t>
            </a: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grpSp>
        <p:nvGrpSpPr>
          <p:cNvPr id="9" name="Group 9"/>
          <p:cNvGrpSpPr>
            <a:grpSpLocks noChangeAspect="1"/>
          </p:cNvGrpSpPr>
          <p:nvPr/>
        </p:nvGrpSpPr>
        <p:grpSpPr>
          <a:xfrm>
            <a:off x="9537701" y="1782697"/>
            <a:ext cx="3439778" cy="2186336"/>
            <a:chOff x="0" y="0"/>
            <a:chExt cx="10030460" cy="6375400"/>
          </a:xfrm>
        </p:grpSpPr>
        <p:sp>
          <p:nvSpPr>
            <p:cNvPr id="10" name="Freeform 1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1" name="Freeform 1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2" name="Group 12"/>
          <p:cNvGrpSpPr>
            <a:grpSpLocks noChangeAspect="1"/>
          </p:cNvGrpSpPr>
          <p:nvPr/>
        </p:nvGrpSpPr>
        <p:grpSpPr>
          <a:xfrm>
            <a:off x="14335029" y="1764012"/>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5" name="Group 15"/>
          <p:cNvGrpSpPr>
            <a:grpSpLocks noChangeAspect="1"/>
          </p:cNvGrpSpPr>
          <p:nvPr/>
        </p:nvGrpSpPr>
        <p:grpSpPr>
          <a:xfrm>
            <a:off x="552239" y="5796313"/>
            <a:ext cx="3439778" cy="2186336"/>
            <a:chOff x="0" y="0"/>
            <a:chExt cx="10030460" cy="6375400"/>
          </a:xfrm>
        </p:grpSpPr>
        <p:sp>
          <p:nvSpPr>
            <p:cNvPr id="16" name="Freeform 1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7" name="Freeform 1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8" name="Group 18"/>
          <p:cNvGrpSpPr>
            <a:grpSpLocks noChangeAspect="1"/>
          </p:cNvGrpSpPr>
          <p:nvPr/>
        </p:nvGrpSpPr>
        <p:grpSpPr>
          <a:xfrm>
            <a:off x="4782723" y="5796313"/>
            <a:ext cx="3439778" cy="2186336"/>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1" name="Freeform 21"/>
          <p:cNvSpPr/>
          <p:nvPr/>
        </p:nvSpPr>
        <p:spPr>
          <a:xfrm>
            <a:off x="4782723" y="2492900"/>
            <a:ext cx="3300410" cy="572071"/>
          </a:xfrm>
          <a:custGeom>
            <a:avLst/>
            <a:gdLst/>
            <a:ahLst/>
            <a:cxnLst/>
            <a:rect l="l" t="t" r="r" b="b"/>
            <a:pathLst>
              <a:path w="3300410" h="572071">
                <a:moveTo>
                  <a:pt x="0" y="0"/>
                </a:moveTo>
                <a:lnTo>
                  <a:pt x="3300410" y="0"/>
                </a:lnTo>
                <a:lnTo>
                  <a:pt x="3300410" y="572071"/>
                </a:lnTo>
                <a:lnTo>
                  <a:pt x="0" y="572071"/>
                </a:lnTo>
                <a:lnTo>
                  <a:pt x="0" y="0"/>
                </a:lnTo>
                <a:close/>
              </a:path>
            </a:pathLst>
          </a:custGeom>
          <a:blipFill>
            <a:blip r:embed="rId2"/>
            <a:stretch>
              <a:fillRect t="-238461" b="-238461"/>
            </a:stretch>
          </a:blipFill>
        </p:spPr>
      </p:sp>
      <p:sp>
        <p:nvSpPr>
          <p:cNvPr id="22" name="Freeform 22"/>
          <p:cNvSpPr/>
          <p:nvPr/>
        </p:nvSpPr>
        <p:spPr>
          <a:xfrm>
            <a:off x="9619080" y="2593078"/>
            <a:ext cx="3277018" cy="528204"/>
          </a:xfrm>
          <a:custGeom>
            <a:avLst/>
            <a:gdLst/>
            <a:ahLst/>
            <a:cxnLst/>
            <a:rect l="l" t="t" r="r" b="b"/>
            <a:pathLst>
              <a:path w="3277018" h="528204">
                <a:moveTo>
                  <a:pt x="0" y="0"/>
                </a:moveTo>
                <a:lnTo>
                  <a:pt x="3277019" y="0"/>
                </a:lnTo>
                <a:lnTo>
                  <a:pt x="3277019" y="528204"/>
                </a:lnTo>
                <a:lnTo>
                  <a:pt x="0" y="528204"/>
                </a:lnTo>
                <a:lnTo>
                  <a:pt x="0" y="0"/>
                </a:lnTo>
                <a:close/>
              </a:path>
            </a:pathLst>
          </a:custGeom>
          <a:blipFill>
            <a:blip r:embed="rId3"/>
            <a:stretch>
              <a:fillRect t="-124278" b="-124278"/>
            </a:stretch>
          </a:blipFill>
        </p:spPr>
      </p:sp>
      <p:sp>
        <p:nvSpPr>
          <p:cNvPr id="23" name="Freeform 23"/>
          <p:cNvSpPr/>
          <p:nvPr/>
        </p:nvSpPr>
        <p:spPr>
          <a:xfrm>
            <a:off x="519384" y="2352508"/>
            <a:ext cx="3042781" cy="1070608"/>
          </a:xfrm>
          <a:custGeom>
            <a:avLst/>
            <a:gdLst/>
            <a:ahLst/>
            <a:cxnLst/>
            <a:rect l="l" t="t" r="r" b="b"/>
            <a:pathLst>
              <a:path w="3042781" h="1070608">
                <a:moveTo>
                  <a:pt x="0" y="0"/>
                </a:moveTo>
                <a:lnTo>
                  <a:pt x="3042782" y="0"/>
                </a:lnTo>
                <a:lnTo>
                  <a:pt x="3042782" y="1070609"/>
                </a:lnTo>
                <a:lnTo>
                  <a:pt x="0" y="1070609"/>
                </a:lnTo>
                <a:lnTo>
                  <a:pt x="0" y="0"/>
                </a:lnTo>
                <a:close/>
              </a:path>
            </a:pathLst>
          </a:custGeom>
          <a:blipFill>
            <a:blip r:embed="rId4"/>
            <a:stretch>
              <a:fillRect/>
            </a:stretch>
          </a:blipFill>
        </p:spPr>
      </p:sp>
      <p:sp>
        <p:nvSpPr>
          <p:cNvPr id="24" name="Freeform 24"/>
          <p:cNvSpPr/>
          <p:nvPr/>
        </p:nvSpPr>
        <p:spPr>
          <a:xfrm>
            <a:off x="14472903" y="2426391"/>
            <a:ext cx="3202365" cy="934023"/>
          </a:xfrm>
          <a:custGeom>
            <a:avLst/>
            <a:gdLst/>
            <a:ahLst/>
            <a:cxnLst/>
            <a:rect l="l" t="t" r="r" b="b"/>
            <a:pathLst>
              <a:path w="3202365" h="934023">
                <a:moveTo>
                  <a:pt x="0" y="0"/>
                </a:moveTo>
                <a:lnTo>
                  <a:pt x="3202365" y="0"/>
                </a:lnTo>
                <a:lnTo>
                  <a:pt x="3202365" y="934024"/>
                </a:lnTo>
                <a:lnTo>
                  <a:pt x="0" y="934024"/>
                </a:lnTo>
                <a:lnTo>
                  <a:pt x="0" y="0"/>
                </a:lnTo>
                <a:close/>
              </a:path>
            </a:pathLst>
          </a:custGeom>
          <a:blipFill>
            <a:blip r:embed="rId5">
              <a:extLst>
                <a:ext uri="{96DAC541-7B7A-43D3-8B79-37D633B846F1}">
                  <asvg:svgBlip xmlns:asvg="http://schemas.microsoft.com/office/drawing/2016/SVG/main" xmlns="" r:embed="rId6"/>
                </a:ext>
              </a:extLst>
            </a:blip>
            <a:stretch>
              <a:fillRect l="-130" r="-130"/>
            </a:stretch>
          </a:blipFill>
        </p:spPr>
      </p:sp>
      <p:sp>
        <p:nvSpPr>
          <p:cNvPr id="25" name="Freeform 25"/>
          <p:cNvSpPr/>
          <p:nvPr/>
        </p:nvSpPr>
        <p:spPr>
          <a:xfrm>
            <a:off x="676076" y="6649700"/>
            <a:ext cx="3192103" cy="794479"/>
          </a:xfrm>
          <a:custGeom>
            <a:avLst/>
            <a:gdLst/>
            <a:ahLst/>
            <a:cxnLst/>
            <a:rect l="l" t="t" r="r" b="b"/>
            <a:pathLst>
              <a:path w="3192103" h="794479">
                <a:moveTo>
                  <a:pt x="0" y="0"/>
                </a:moveTo>
                <a:lnTo>
                  <a:pt x="3192104" y="0"/>
                </a:lnTo>
                <a:lnTo>
                  <a:pt x="3192104" y="794479"/>
                </a:lnTo>
                <a:lnTo>
                  <a:pt x="0" y="794479"/>
                </a:lnTo>
                <a:lnTo>
                  <a:pt x="0" y="0"/>
                </a:lnTo>
                <a:close/>
              </a:path>
            </a:pathLst>
          </a:custGeom>
          <a:blipFill>
            <a:blip r:embed="rId7"/>
            <a:stretch>
              <a:fillRect/>
            </a:stretch>
          </a:blipFill>
        </p:spPr>
      </p:sp>
      <p:sp>
        <p:nvSpPr>
          <p:cNvPr id="26" name="Freeform 26"/>
          <p:cNvSpPr/>
          <p:nvPr/>
        </p:nvSpPr>
        <p:spPr>
          <a:xfrm>
            <a:off x="4978520" y="6098861"/>
            <a:ext cx="2971984" cy="1485992"/>
          </a:xfrm>
          <a:custGeom>
            <a:avLst/>
            <a:gdLst/>
            <a:ahLst/>
            <a:cxnLst/>
            <a:rect l="l" t="t" r="r" b="b"/>
            <a:pathLst>
              <a:path w="2971984" h="1485992">
                <a:moveTo>
                  <a:pt x="0" y="0"/>
                </a:moveTo>
                <a:lnTo>
                  <a:pt x="2971984" y="0"/>
                </a:lnTo>
                <a:lnTo>
                  <a:pt x="2971984" y="1485991"/>
                </a:lnTo>
                <a:lnTo>
                  <a:pt x="0" y="1485991"/>
                </a:lnTo>
                <a:lnTo>
                  <a:pt x="0" y="0"/>
                </a:lnTo>
                <a:close/>
              </a:path>
            </a:pathLst>
          </a:custGeom>
          <a:blipFill>
            <a:blip r:embed="rId8"/>
            <a:stretch>
              <a:fillRect/>
            </a:stretch>
          </a:blipFill>
        </p:spPr>
      </p:sp>
      <p:grpSp>
        <p:nvGrpSpPr>
          <p:cNvPr id="27" name="Group 27"/>
          <p:cNvGrpSpPr>
            <a:grpSpLocks noChangeAspect="1"/>
          </p:cNvGrpSpPr>
          <p:nvPr/>
        </p:nvGrpSpPr>
        <p:grpSpPr>
          <a:xfrm>
            <a:off x="9456321" y="5796313"/>
            <a:ext cx="3439778" cy="2186336"/>
            <a:chOff x="0" y="0"/>
            <a:chExt cx="10030460" cy="6375400"/>
          </a:xfrm>
        </p:grpSpPr>
        <p:sp>
          <p:nvSpPr>
            <p:cNvPr id="28" name="Freeform 28"/>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E8E5E5"/>
            </a:solidFill>
            <a:ln w="12700">
              <a:solidFill>
                <a:srgbClr val="000000"/>
              </a:solidFill>
            </a:ln>
          </p:spPr>
        </p:sp>
        <p:sp>
          <p:nvSpPr>
            <p:cNvPr id="29" name="Freeform 29"/>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0" name="Freeform 30"/>
          <p:cNvSpPr/>
          <p:nvPr/>
        </p:nvSpPr>
        <p:spPr>
          <a:xfrm>
            <a:off x="9537701" y="6375086"/>
            <a:ext cx="3183402" cy="795851"/>
          </a:xfrm>
          <a:custGeom>
            <a:avLst/>
            <a:gdLst/>
            <a:ahLst/>
            <a:cxnLst/>
            <a:rect l="l" t="t" r="r" b="b"/>
            <a:pathLst>
              <a:path w="3183402" h="795851">
                <a:moveTo>
                  <a:pt x="0" y="0"/>
                </a:moveTo>
                <a:lnTo>
                  <a:pt x="3183402" y="0"/>
                </a:lnTo>
                <a:lnTo>
                  <a:pt x="3183402" y="795850"/>
                </a:lnTo>
                <a:lnTo>
                  <a:pt x="0" y="795850"/>
                </a:lnTo>
                <a:lnTo>
                  <a:pt x="0" y="0"/>
                </a:lnTo>
                <a:close/>
              </a:path>
            </a:pathLst>
          </a:custGeom>
          <a:blipFill>
            <a:blip r:embed="rId9"/>
            <a:stretch>
              <a:fillRect/>
            </a:stretch>
          </a:blipFill>
        </p:spPr>
      </p:sp>
      <p:sp>
        <p:nvSpPr>
          <p:cNvPr id="31" name="TextBox 31"/>
          <p:cNvSpPr txBox="1"/>
          <p:nvPr/>
        </p:nvSpPr>
        <p:spPr>
          <a:xfrm>
            <a:off x="14076021" y="4580576"/>
            <a:ext cx="3936281" cy="1480185"/>
          </a:xfrm>
          <a:prstGeom prst="rect">
            <a:avLst/>
          </a:prstGeom>
        </p:spPr>
        <p:txBody>
          <a:bodyPr lIns="0" tIns="0" rIns="0" bIns="0" rtlCol="0" anchor="t">
            <a:spAutoFit/>
          </a:bodyPr>
          <a:lstStyle/>
          <a:p>
            <a:pPr algn="ctr">
              <a:lnSpc>
                <a:spcPts val="2939"/>
              </a:lnSpc>
            </a:pPr>
            <a:r>
              <a:rPr lang="en-US" sz="2099">
                <a:solidFill>
                  <a:srgbClr val="000000"/>
                </a:solidFill>
                <a:latin typeface="Barlow"/>
                <a:ea typeface="Barlow"/>
                <a:cs typeface="Barlow"/>
                <a:sym typeface="Barlow"/>
              </a:rPr>
              <a:t>Açık kaynaklı veri analizi ve makine öğrenimi.</a:t>
            </a:r>
          </a:p>
          <a:p>
            <a:pPr algn="ctr">
              <a:lnSpc>
                <a:spcPts val="2939"/>
              </a:lnSpc>
              <a:spcBef>
                <a:spcPct val="0"/>
              </a:spcBef>
            </a:pPr>
            <a:endParaRPr lang="en-US" sz="2099">
              <a:solidFill>
                <a:srgbClr val="000000"/>
              </a:solidFill>
              <a:latin typeface="Barlow"/>
              <a:ea typeface="Barlow"/>
              <a:cs typeface="Barlow"/>
              <a:sym typeface="Barlow"/>
            </a:endParaRPr>
          </a:p>
          <a:p>
            <a:pPr algn="ctr">
              <a:lnSpc>
                <a:spcPts val="2939"/>
              </a:lnSpc>
              <a:spcBef>
                <a:spcPct val="0"/>
              </a:spcBef>
            </a:pPr>
            <a:endParaRPr lang="en-US" sz="2099">
              <a:solidFill>
                <a:srgbClr val="000000"/>
              </a:solidFill>
              <a:latin typeface="Barlow"/>
              <a:ea typeface="Barlow"/>
              <a:cs typeface="Barlow"/>
              <a:sym typeface="Barlow"/>
            </a:endParaRPr>
          </a:p>
        </p:txBody>
      </p:sp>
      <p:grpSp>
        <p:nvGrpSpPr>
          <p:cNvPr id="32" name="Group 32"/>
          <p:cNvGrpSpPr>
            <a:grpSpLocks noChangeAspect="1"/>
          </p:cNvGrpSpPr>
          <p:nvPr/>
        </p:nvGrpSpPr>
        <p:grpSpPr>
          <a:xfrm>
            <a:off x="14472903" y="5796313"/>
            <a:ext cx="3439778" cy="2186336"/>
            <a:chOff x="0" y="0"/>
            <a:chExt cx="10030460" cy="6375400"/>
          </a:xfrm>
        </p:grpSpPr>
        <p:sp>
          <p:nvSpPr>
            <p:cNvPr id="33" name="Freeform 3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34" name="Freeform 3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5" name="Freeform 35"/>
          <p:cNvSpPr/>
          <p:nvPr/>
        </p:nvSpPr>
        <p:spPr>
          <a:xfrm>
            <a:off x="14668019" y="6538721"/>
            <a:ext cx="3049547" cy="606272"/>
          </a:xfrm>
          <a:custGeom>
            <a:avLst/>
            <a:gdLst/>
            <a:ahLst/>
            <a:cxnLst/>
            <a:rect l="l" t="t" r="r" b="b"/>
            <a:pathLst>
              <a:path w="3049547" h="606272">
                <a:moveTo>
                  <a:pt x="0" y="0"/>
                </a:moveTo>
                <a:lnTo>
                  <a:pt x="3049547" y="0"/>
                </a:lnTo>
                <a:lnTo>
                  <a:pt x="3049547" y="606271"/>
                </a:lnTo>
                <a:lnTo>
                  <a:pt x="0" y="606271"/>
                </a:lnTo>
                <a:lnTo>
                  <a:pt x="0" y="0"/>
                </a:lnTo>
                <a:close/>
              </a:path>
            </a:pathLst>
          </a:custGeom>
          <a:blipFill>
            <a:blip r:embed="rId10"/>
            <a:stretch>
              <a:fillRect/>
            </a:stretch>
          </a:blipFill>
        </p:spPr>
      </p:sp>
      <p:sp>
        <p:nvSpPr>
          <p:cNvPr id="36" name="TextBox 36"/>
          <p:cNvSpPr txBox="1"/>
          <p:nvPr/>
        </p:nvSpPr>
        <p:spPr>
          <a:xfrm>
            <a:off x="329120" y="4026354"/>
            <a:ext cx="3352494" cy="538609"/>
          </a:xfrm>
          <a:prstGeom prst="rect">
            <a:avLst/>
          </a:prstGeom>
        </p:spPr>
        <p:txBody>
          <a:bodyPr wrap="square"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https://www.ibm.com/products/watson-studio</a:t>
            </a:r>
          </a:p>
        </p:txBody>
      </p:sp>
      <p:sp>
        <p:nvSpPr>
          <p:cNvPr id="37" name="TextBox 37"/>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https://cloud.google.com/automl</a:t>
            </a:r>
          </a:p>
        </p:txBody>
      </p:sp>
      <p:sp>
        <p:nvSpPr>
          <p:cNvPr id="38" name="TextBox 38"/>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https://www.tableau.com/</a:t>
            </a:r>
          </a:p>
        </p:txBody>
      </p:sp>
      <p:sp>
        <p:nvSpPr>
          <p:cNvPr id="39" name="TextBox 39"/>
          <p:cNvSpPr txBox="1"/>
          <p:nvPr/>
        </p:nvSpPr>
        <p:spPr>
          <a:xfrm>
            <a:off x="325930" y="4527848"/>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Veri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bilimi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tahmine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dayalı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modelleme</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0" name="TextBox 40"/>
          <p:cNvSpPr txBox="1"/>
          <p:nvPr/>
        </p:nvSpPr>
        <p:spPr>
          <a:xfrm>
            <a:off x="4724259" y="4458828"/>
            <a:ext cx="335887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Makine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öğrenimi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modeli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geliştirme</a:t>
            </a:r>
            <a:r>
              <a:rPr lang="en-US" sz="2099" dirty="0">
                <a:solidFill>
                  <a:srgbClr val="000000"/>
                </a:solidFill>
                <a:latin typeface="Barlow"/>
                <a:ea typeface="Barlow"/>
                <a:cs typeface="Barlow"/>
                <a:sym typeface="Barlow"/>
              </a:rPr>
              <a:t>.</a:t>
            </a:r>
          </a:p>
        </p:txBody>
      </p:sp>
      <p:sp>
        <p:nvSpPr>
          <p:cNvPr id="41" name="TextBox 41"/>
          <p:cNvSpPr txBox="1"/>
          <p:nvPr/>
        </p:nvSpPr>
        <p:spPr>
          <a:xfrm>
            <a:off x="9379032" y="4580576"/>
            <a:ext cx="3936281" cy="36576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Barlow"/>
                <a:ea typeface="Barlow"/>
                <a:cs typeface="Barlow"/>
                <a:sym typeface="Barlow"/>
              </a:rPr>
              <a:t>Etkileşimli veri görselleştirme.</a:t>
            </a:r>
          </a:p>
        </p:txBody>
      </p:sp>
      <p:sp>
        <p:nvSpPr>
          <p:cNvPr id="42" name="TextBox 42"/>
          <p:cNvSpPr txBox="1"/>
          <p:nvPr/>
        </p:nvSpPr>
        <p:spPr>
          <a:xfrm>
            <a:off x="13490594"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https://orangedatamining.com/</a:t>
            </a:r>
          </a:p>
        </p:txBody>
      </p:sp>
      <p:sp>
        <p:nvSpPr>
          <p:cNvPr id="43" name="TextBox 43"/>
          <p:cNvSpPr txBox="1"/>
          <p:nvPr/>
        </p:nvSpPr>
        <p:spPr>
          <a:xfrm>
            <a:off x="-899165" y="8255673"/>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https://docs.rapidminer.com/</a:t>
            </a:r>
          </a:p>
        </p:txBody>
      </p:sp>
      <p:sp>
        <p:nvSpPr>
          <p:cNvPr id="44" name="TextBox 44"/>
          <p:cNvSpPr txBox="1"/>
          <p:nvPr/>
        </p:nvSpPr>
        <p:spPr>
          <a:xfrm>
            <a:off x="431696" y="8581814"/>
            <a:ext cx="3680862"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Akademik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araştırmalar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bilimi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platformu</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5" name="TextBox 45"/>
          <p:cNvSpPr txBox="1"/>
          <p:nvPr/>
        </p:nvSpPr>
        <p:spPr>
          <a:xfrm>
            <a:off x="3562166" y="8235358"/>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https://www.knime.com/</a:t>
            </a:r>
          </a:p>
        </p:txBody>
      </p:sp>
      <p:sp>
        <p:nvSpPr>
          <p:cNvPr id="46" name="TextBox 46"/>
          <p:cNvSpPr txBox="1"/>
          <p:nvPr/>
        </p:nvSpPr>
        <p:spPr>
          <a:xfrm>
            <a:off x="4724259" y="8546111"/>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Analitik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iş</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akışı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otomasyonu</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7" name="TextBox 47"/>
          <p:cNvSpPr txBox="1"/>
          <p:nvPr/>
        </p:nvSpPr>
        <p:spPr>
          <a:xfrm>
            <a:off x="8004917" y="814530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https://julius.ai/</a:t>
            </a:r>
          </a:p>
        </p:txBody>
      </p:sp>
      <p:sp>
        <p:nvSpPr>
          <p:cNvPr id="48" name="TextBox 48"/>
          <p:cNvSpPr txBox="1"/>
          <p:nvPr/>
        </p:nvSpPr>
        <p:spPr>
          <a:xfrm>
            <a:off x="9366332" y="8451826"/>
            <a:ext cx="4314455" cy="1108710"/>
          </a:xfrm>
          <a:prstGeom prst="rect">
            <a:avLst/>
          </a:prstGeom>
        </p:spPr>
        <p:txBody>
          <a:bodyPr lIns="0" tIns="0" rIns="0" bIns="0" rtlCol="0" anchor="t">
            <a:spAutoFit/>
          </a:bodyPr>
          <a:lstStyle/>
          <a:p>
            <a:pPr algn="ctr">
              <a:lnSpc>
                <a:spcPts val="2939"/>
              </a:lnSpc>
            </a:pPr>
            <a:r>
              <a:rPr lang="en-US" sz="2099" dirty="0" err="1">
                <a:solidFill>
                  <a:srgbClr val="000000"/>
                </a:solidFill>
                <a:latin typeface="Barlow"/>
                <a:ea typeface="Barlow"/>
                <a:cs typeface="Barlow"/>
                <a:sym typeface="Barlow"/>
              </a:rPr>
              <a:t>Veri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analizi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spss</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exell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analizleri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9" name="TextBox 49"/>
          <p:cNvSpPr txBox="1"/>
          <p:nvPr/>
        </p:nvSpPr>
        <p:spPr>
          <a:xfrm>
            <a:off x="13021499" y="8102411"/>
            <a:ext cx="6342585"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https://docanalyzer.ai/</a:t>
            </a:r>
          </a:p>
        </p:txBody>
      </p:sp>
      <p:sp>
        <p:nvSpPr>
          <p:cNvPr id="50" name="TextBox 50"/>
          <p:cNvSpPr txBox="1"/>
          <p:nvPr/>
        </p:nvSpPr>
        <p:spPr>
          <a:xfrm>
            <a:off x="13973545" y="8408935"/>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Büyük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boyutlu</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dokümanların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analizi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çekme</a:t>
            </a:r>
            <a:r>
              <a:rPr lang="en-US" sz="2099" dirty="0">
                <a:solidFill>
                  <a:srgbClr val="000000"/>
                </a:solidFill>
                <a:latin typeface="Barlow"/>
                <a:ea typeface="Barlow"/>
                <a:cs typeface="Barlow"/>
                <a:sym typeface="Barlow"/>
              </a:rPr>
              <a:t>.</a:t>
            </a:r>
          </a:p>
        </p:txBody>
      </p:sp>
      <p:sp>
        <p:nvSpPr>
          <p:cNvPr id="51" name="Freeform 23"/>
          <p:cNvSpPr/>
          <p:nvPr/>
        </p:nvSpPr>
        <p:spPr>
          <a:xfrm>
            <a:off x="16942857" y="994718"/>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2185806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753" y="8082681"/>
            <a:ext cx="9869031" cy="6873134"/>
            <a:chOff x="0" y="0"/>
            <a:chExt cx="911092" cy="634516"/>
          </a:xfrm>
        </p:grpSpPr>
        <p:sp>
          <p:nvSpPr>
            <p:cNvPr id="3" name="Freeform 3"/>
            <p:cNvSpPr/>
            <p:nvPr/>
          </p:nvSpPr>
          <p:spPr>
            <a:xfrm>
              <a:off x="9417" y="0"/>
              <a:ext cx="892258" cy="634516"/>
            </a:xfrm>
            <a:custGeom>
              <a:avLst/>
              <a:gdLst/>
              <a:ahLst/>
              <a:cxnLst/>
              <a:rect l="l" t="t" r="r" b="b"/>
              <a:pathLst>
                <a:path w="892258" h="634516">
                  <a:moveTo>
                    <a:pt x="877559" y="354912"/>
                  </a:moveTo>
                  <a:lnTo>
                    <a:pt x="722592" y="596863"/>
                  </a:lnTo>
                  <a:cubicBezTo>
                    <a:pt x="707565" y="620325"/>
                    <a:pt x="681622" y="634516"/>
                    <a:pt x="653761" y="634516"/>
                  </a:cubicBezTo>
                  <a:lnTo>
                    <a:pt x="238498" y="634516"/>
                  </a:lnTo>
                  <a:cubicBezTo>
                    <a:pt x="210636" y="634516"/>
                    <a:pt x="184693" y="620325"/>
                    <a:pt x="169666" y="596863"/>
                  </a:cubicBezTo>
                  <a:lnTo>
                    <a:pt x="14700" y="354912"/>
                  </a:lnTo>
                  <a:cubicBezTo>
                    <a:pt x="0" y="331961"/>
                    <a:pt x="0" y="302555"/>
                    <a:pt x="14700" y="279605"/>
                  </a:cubicBezTo>
                  <a:lnTo>
                    <a:pt x="169666" y="37653"/>
                  </a:lnTo>
                  <a:cubicBezTo>
                    <a:pt x="184693" y="14192"/>
                    <a:pt x="210636" y="0"/>
                    <a:pt x="238498" y="0"/>
                  </a:cubicBezTo>
                  <a:lnTo>
                    <a:pt x="653761" y="0"/>
                  </a:lnTo>
                  <a:cubicBezTo>
                    <a:pt x="681622" y="0"/>
                    <a:pt x="707565" y="14192"/>
                    <a:pt x="722592" y="37653"/>
                  </a:cubicBezTo>
                  <a:lnTo>
                    <a:pt x="877559" y="279605"/>
                  </a:lnTo>
                  <a:cubicBezTo>
                    <a:pt x="892258" y="302555"/>
                    <a:pt x="892258" y="331961"/>
                    <a:pt x="877559" y="35491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682492" cy="6726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325930"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8" name="Group 8"/>
          <p:cNvGrpSpPr>
            <a:grpSpLocks noChangeAspect="1"/>
          </p:cNvGrpSpPr>
          <p:nvPr/>
        </p:nvGrpSpPr>
        <p:grpSpPr>
          <a:xfrm>
            <a:off x="4683807" y="1764012"/>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11" name="TextBox 11"/>
          <p:cNvSpPr txBox="1"/>
          <p:nvPr/>
        </p:nvSpPr>
        <p:spPr>
          <a:xfrm>
            <a:off x="0" y="188747"/>
            <a:ext cx="18177930" cy="1679906"/>
          </a:xfrm>
          <a:prstGeom prst="rect">
            <a:avLst/>
          </a:prstGeom>
        </p:spPr>
        <p:txBody>
          <a:bodyPr lIns="0" tIns="0" rIns="0" bIns="0" rtlCol="0" anchor="t">
            <a:spAutoFit/>
          </a:bodyPr>
          <a:lstStyle/>
          <a:p>
            <a:pPr algn="ctr">
              <a:lnSpc>
                <a:spcPts val="6647"/>
              </a:lnSpc>
            </a:pPr>
            <a:r>
              <a:rPr lang="en-US" sz="6155" b="1" spc="-135">
                <a:solidFill>
                  <a:srgbClr val="8564FB"/>
                </a:solidFill>
                <a:latin typeface="Telegraf Bold"/>
                <a:ea typeface="Telegraf Bold"/>
                <a:cs typeface="Telegraf Bold"/>
                <a:sym typeface="Telegraf Bold"/>
              </a:rPr>
              <a:t>En İyi AI Dergi Seçim Araçları</a:t>
            </a:r>
          </a:p>
          <a:p>
            <a:pPr algn="ctr">
              <a:lnSpc>
                <a:spcPts val="5999"/>
              </a:lnSpc>
            </a:pPr>
            <a:endParaRPr lang="en-US" sz="6155" b="1" spc="-135">
              <a:solidFill>
                <a:srgbClr val="8564FB"/>
              </a:solidFill>
              <a:latin typeface="Telegraf Bold"/>
              <a:ea typeface="Telegraf Bold"/>
              <a:cs typeface="Telegraf Bold"/>
              <a:sym typeface="Telegraf Bold"/>
            </a:endParaRPr>
          </a:p>
        </p:txBody>
      </p:sp>
      <p:grpSp>
        <p:nvGrpSpPr>
          <p:cNvPr id="12" name="Group 12"/>
          <p:cNvGrpSpPr>
            <a:grpSpLocks noChangeAspect="1"/>
          </p:cNvGrpSpPr>
          <p:nvPr/>
        </p:nvGrpSpPr>
        <p:grpSpPr>
          <a:xfrm>
            <a:off x="9537701" y="1782697"/>
            <a:ext cx="3439778" cy="2186336"/>
            <a:chOff x="0" y="0"/>
            <a:chExt cx="10030460" cy="6375400"/>
          </a:xfrm>
        </p:grpSpPr>
        <p:sp>
          <p:nvSpPr>
            <p:cNvPr id="13" name="Freeform 1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4" name="Freeform 1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5" name="Group 15"/>
          <p:cNvGrpSpPr>
            <a:grpSpLocks noChangeAspect="1"/>
          </p:cNvGrpSpPr>
          <p:nvPr/>
        </p:nvGrpSpPr>
        <p:grpSpPr>
          <a:xfrm>
            <a:off x="14335029" y="1764012"/>
            <a:ext cx="3439778" cy="2186336"/>
            <a:chOff x="0" y="0"/>
            <a:chExt cx="10030460" cy="6375400"/>
          </a:xfrm>
        </p:grpSpPr>
        <p:sp>
          <p:nvSpPr>
            <p:cNvPr id="16" name="Freeform 1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7" name="Freeform 1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8" name="Group 18"/>
          <p:cNvGrpSpPr>
            <a:grpSpLocks noChangeAspect="1"/>
          </p:cNvGrpSpPr>
          <p:nvPr/>
        </p:nvGrpSpPr>
        <p:grpSpPr>
          <a:xfrm>
            <a:off x="4782723" y="5884866"/>
            <a:ext cx="3439778" cy="2186336"/>
            <a:chOff x="0" y="0"/>
            <a:chExt cx="10030460" cy="6375400"/>
          </a:xfrm>
        </p:grpSpPr>
        <p:sp>
          <p:nvSpPr>
            <p:cNvPr id="19" name="Freeform 1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20" name="Freeform 2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1" name="Group 21"/>
          <p:cNvGrpSpPr>
            <a:grpSpLocks noChangeAspect="1"/>
          </p:cNvGrpSpPr>
          <p:nvPr/>
        </p:nvGrpSpPr>
        <p:grpSpPr>
          <a:xfrm>
            <a:off x="9875535" y="5884866"/>
            <a:ext cx="3439778" cy="2186336"/>
            <a:chOff x="0" y="0"/>
            <a:chExt cx="10030460" cy="6375400"/>
          </a:xfrm>
        </p:grpSpPr>
        <p:sp>
          <p:nvSpPr>
            <p:cNvPr id="22" name="Freeform 2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4095" r="-5068"/>
              </a:stretch>
            </a:blipFill>
          </p:spPr>
        </p:sp>
        <p:sp>
          <p:nvSpPr>
            <p:cNvPr id="23" name="Freeform 2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4" name="Freeform 24"/>
          <p:cNvSpPr/>
          <p:nvPr/>
        </p:nvSpPr>
        <p:spPr>
          <a:xfrm>
            <a:off x="4782723" y="2492900"/>
            <a:ext cx="3300410" cy="572071"/>
          </a:xfrm>
          <a:custGeom>
            <a:avLst/>
            <a:gdLst/>
            <a:ahLst/>
            <a:cxnLst/>
            <a:rect l="l" t="t" r="r" b="b"/>
            <a:pathLst>
              <a:path w="3300410" h="572071">
                <a:moveTo>
                  <a:pt x="0" y="0"/>
                </a:moveTo>
                <a:lnTo>
                  <a:pt x="3300410" y="0"/>
                </a:lnTo>
                <a:lnTo>
                  <a:pt x="3300410" y="572071"/>
                </a:lnTo>
                <a:lnTo>
                  <a:pt x="0" y="572071"/>
                </a:lnTo>
                <a:lnTo>
                  <a:pt x="0" y="0"/>
                </a:lnTo>
                <a:close/>
              </a:path>
            </a:pathLst>
          </a:custGeom>
          <a:blipFill>
            <a:blip r:embed="rId3"/>
            <a:stretch>
              <a:fillRect t="-111538" b="-111538"/>
            </a:stretch>
          </a:blipFill>
        </p:spPr>
      </p:sp>
      <p:sp>
        <p:nvSpPr>
          <p:cNvPr id="25" name="Freeform 25"/>
          <p:cNvSpPr/>
          <p:nvPr/>
        </p:nvSpPr>
        <p:spPr>
          <a:xfrm>
            <a:off x="519384" y="2352508"/>
            <a:ext cx="3042781" cy="1070608"/>
          </a:xfrm>
          <a:custGeom>
            <a:avLst/>
            <a:gdLst/>
            <a:ahLst/>
            <a:cxnLst/>
            <a:rect l="l" t="t" r="r" b="b"/>
            <a:pathLst>
              <a:path w="3042781" h="1070608">
                <a:moveTo>
                  <a:pt x="0" y="0"/>
                </a:moveTo>
                <a:lnTo>
                  <a:pt x="3042782" y="0"/>
                </a:lnTo>
                <a:lnTo>
                  <a:pt x="3042782" y="1070609"/>
                </a:lnTo>
                <a:lnTo>
                  <a:pt x="0" y="1070609"/>
                </a:lnTo>
                <a:lnTo>
                  <a:pt x="0" y="0"/>
                </a:lnTo>
                <a:close/>
              </a:path>
            </a:pathLst>
          </a:custGeom>
          <a:blipFill>
            <a:blip r:embed="rId4"/>
            <a:stretch>
              <a:fillRect l="-3668" r="-3668"/>
            </a:stretch>
          </a:blipFill>
        </p:spPr>
      </p:sp>
      <p:sp>
        <p:nvSpPr>
          <p:cNvPr id="26" name="Freeform 26"/>
          <p:cNvSpPr/>
          <p:nvPr/>
        </p:nvSpPr>
        <p:spPr>
          <a:xfrm>
            <a:off x="9612767" y="2750261"/>
            <a:ext cx="3289646" cy="251209"/>
          </a:xfrm>
          <a:custGeom>
            <a:avLst/>
            <a:gdLst/>
            <a:ahLst/>
            <a:cxnLst/>
            <a:rect l="l" t="t" r="r" b="b"/>
            <a:pathLst>
              <a:path w="3289646" h="251209">
                <a:moveTo>
                  <a:pt x="0" y="0"/>
                </a:moveTo>
                <a:lnTo>
                  <a:pt x="3289645" y="0"/>
                </a:lnTo>
                <a:lnTo>
                  <a:pt x="3289645" y="251209"/>
                </a:lnTo>
                <a:lnTo>
                  <a:pt x="0" y="2512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a:off x="14445552" y="2465080"/>
            <a:ext cx="3218732" cy="784200"/>
          </a:xfrm>
          <a:custGeom>
            <a:avLst/>
            <a:gdLst/>
            <a:ahLst/>
            <a:cxnLst/>
            <a:rect l="l" t="t" r="r" b="b"/>
            <a:pathLst>
              <a:path w="3218732" h="784200">
                <a:moveTo>
                  <a:pt x="0" y="0"/>
                </a:moveTo>
                <a:lnTo>
                  <a:pt x="3218732" y="0"/>
                </a:lnTo>
                <a:lnTo>
                  <a:pt x="3218732" y="784200"/>
                </a:lnTo>
                <a:lnTo>
                  <a:pt x="0" y="7842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8" name="Freeform 28"/>
          <p:cNvSpPr/>
          <p:nvPr/>
        </p:nvSpPr>
        <p:spPr>
          <a:xfrm>
            <a:off x="4926993" y="6462737"/>
            <a:ext cx="3151239" cy="1188791"/>
          </a:xfrm>
          <a:custGeom>
            <a:avLst/>
            <a:gdLst/>
            <a:ahLst/>
            <a:cxnLst/>
            <a:rect l="l" t="t" r="r" b="b"/>
            <a:pathLst>
              <a:path w="3151239" h="1188791">
                <a:moveTo>
                  <a:pt x="0" y="0"/>
                </a:moveTo>
                <a:lnTo>
                  <a:pt x="3151239" y="0"/>
                </a:lnTo>
                <a:lnTo>
                  <a:pt x="3151239" y="1188790"/>
                </a:lnTo>
                <a:lnTo>
                  <a:pt x="0" y="1188790"/>
                </a:lnTo>
                <a:lnTo>
                  <a:pt x="0" y="0"/>
                </a:lnTo>
                <a:close/>
              </a:path>
            </a:pathLst>
          </a:custGeom>
          <a:blipFill>
            <a:blip r:embed="rId9"/>
            <a:stretch>
              <a:fillRect/>
            </a:stretch>
          </a:blipFill>
        </p:spPr>
      </p:sp>
      <p:sp>
        <p:nvSpPr>
          <p:cNvPr id="29" name="TextBox 29"/>
          <p:cNvSpPr txBox="1"/>
          <p:nvPr/>
        </p:nvSpPr>
        <p:spPr>
          <a:xfrm>
            <a:off x="-152400" y="4040705"/>
            <a:ext cx="4099761"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https://journalfinder.elsevier.com/</a:t>
            </a:r>
          </a:p>
        </p:txBody>
      </p:sp>
      <p:sp>
        <p:nvSpPr>
          <p:cNvPr id="30" name="TextBox 30"/>
          <p:cNvSpPr txBox="1"/>
          <p:nvPr/>
        </p:nvSpPr>
        <p:spPr>
          <a:xfrm>
            <a:off x="3393813" y="3990303"/>
            <a:ext cx="6342585" cy="26930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https://journalfinder.wiley.com/search?type=match</a:t>
            </a:r>
          </a:p>
        </p:txBody>
      </p:sp>
      <p:sp>
        <p:nvSpPr>
          <p:cNvPr id="31" name="TextBox 31"/>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https://link.springer.com/journals</a:t>
            </a:r>
          </a:p>
        </p:txBody>
      </p:sp>
      <p:sp>
        <p:nvSpPr>
          <p:cNvPr id="32" name="TextBox 32"/>
          <p:cNvSpPr txBox="1"/>
          <p:nvPr/>
        </p:nvSpPr>
        <p:spPr>
          <a:xfrm>
            <a:off x="361337" y="4369121"/>
            <a:ext cx="3358874" cy="1851660"/>
          </a:xfrm>
          <a:prstGeom prst="rect">
            <a:avLst/>
          </a:prstGeom>
        </p:spPr>
        <p:txBody>
          <a:bodyPr lIns="0" tIns="0" rIns="0" bIns="0" rtlCol="0" anchor="t">
            <a:spAutoFit/>
          </a:bodyPr>
          <a:lstStyle/>
          <a:p>
            <a:pPr algn="ctr">
              <a:lnSpc>
                <a:spcPts val="2939"/>
              </a:lnSpc>
            </a:pPr>
            <a:r>
              <a:rPr lang="en-US" sz="2099" b="1" i="1" dirty="0">
                <a:solidFill>
                  <a:srgbClr val="000000"/>
                </a:solidFill>
                <a:latin typeface="Barlow Bold Italics"/>
                <a:ea typeface="Barlow Bold Italics"/>
                <a:cs typeface="Barlow Bold Italics"/>
                <a:sym typeface="Barlow Bold Italics"/>
              </a:rPr>
              <a:t>Elsevier Journal Finder:</a:t>
            </a:r>
            <a:r>
              <a:rPr lang="en-US" sz="2099" dirty="0">
                <a:solidFill>
                  <a:srgbClr val="000000"/>
                </a:solidFill>
                <a:latin typeface="Barlow"/>
                <a:ea typeface="Barlow"/>
                <a:cs typeface="Barlow"/>
                <a:sym typeface="Barlow"/>
              </a:rPr>
              <a:t> Elsevier </a:t>
            </a:r>
            <a:r>
              <a:rPr lang="en-US" sz="2099" dirty="0" err="1">
                <a:solidFill>
                  <a:srgbClr val="000000"/>
                </a:solidFill>
                <a:latin typeface="Barlow"/>
                <a:ea typeface="Barlow"/>
                <a:cs typeface="Barlow"/>
                <a:sym typeface="Barlow"/>
              </a:rPr>
              <a:t>yayınları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dergi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eşleştirme</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3" name="TextBox 33"/>
          <p:cNvSpPr txBox="1"/>
          <p:nvPr/>
        </p:nvSpPr>
        <p:spPr>
          <a:xfrm>
            <a:off x="4753491" y="4347229"/>
            <a:ext cx="3358874" cy="1480185"/>
          </a:xfrm>
          <a:prstGeom prst="rect">
            <a:avLst/>
          </a:prstGeom>
        </p:spPr>
        <p:txBody>
          <a:bodyPr lIns="0" tIns="0" rIns="0" bIns="0" rtlCol="0" anchor="t">
            <a:spAutoFit/>
          </a:bodyPr>
          <a:lstStyle/>
          <a:p>
            <a:pPr algn="ctr">
              <a:lnSpc>
                <a:spcPts val="2939"/>
              </a:lnSpc>
            </a:pPr>
            <a:r>
              <a:rPr lang="en-US" sz="2099" b="1" i="1" dirty="0">
                <a:solidFill>
                  <a:srgbClr val="000000"/>
                </a:solidFill>
                <a:latin typeface="Barlow Bold Italics"/>
                <a:ea typeface="Barlow Bold Italics"/>
                <a:cs typeface="Barlow Bold Italics"/>
                <a:sym typeface="Barlow Bold Italics"/>
              </a:rPr>
              <a:t>Wiley Journal Finder:</a:t>
            </a:r>
          </a:p>
          <a:p>
            <a:pPr algn="ctr">
              <a:lnSpc>
                <a:spcPts val="2939"/>
              </a:lnSpc>
              <a:spcBef>
                <a:spcPct val="0"/>
              </a:spcBef>
            </a:pPr>
            <a:r>
              <a:rPr lang="en-US" sz="2099" dirty="0">
                <a:solidFill>
                  <a:srgbClr val="000000"/>
                </a:solidFill>
                <a:latin typeface="Barlow"/>
                <a:ea typeface="Barlow"/>
                <a:cs typeface="Barlow"/>
                <a:sym typeface="Barlow"/>
              </a:rPr>
              <a:t>Wiley </a:t>
            </a:r>
            <a:r>
              <a:rPr lang="en-US" sz="2099" dirty="0" err="1">
                <a:solidFill>
                  <a:srgbClr val="000000"/>
                </a:solidFill>
                <a:latin typeface="Barlow"/>
                <a:ea typeface="Barlow"/>
                <a:cs typeface="Barlow"/>
                <a:sym typeface="Barlow"/>
              </a:rPr>
              <a:t>dergileri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AI </a:t>
            </a:r>
            <a:r>
              <a:rPr lang="en-US" sz="2099" dirty="0" err="1">
                <a:solidFill>
                  <a:srgbClr val="000000"/>
                </a:solidFill>
                <a:latin typeface="Barlow"/>
                <a:ea typeface="Barlow"/>
                <a:cs typeface="Barlow"/>
                <a:sym typeface="Barlow"/>
              </a:rPr>
              <a:t>destekli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seçim</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4" name="TextBox 34"/>
          <p:cNvSpPr txBox="1"/>
          <p:nvPr/>
        </p:nvSpPr>
        <p:spPr>
          <a:xfrm>
            <a:off x="9379032" y="4369121"/>
            <a:ext cx="3936281" cy="1108710"/>
          </a:xfrm>
          <a:prstGeom prst="rect">
            <a:avLst/>
          </a:prstGeom>
        </p:spPr>
        <p:txBody>
          <a:bodyPr lIns="0" tIns="0" rIns="0" bIns="0" rtlCol="0" anchor="t">
            <a:spAutoFit/>
          </a:bodyPr>
          <a:lstStyle/>
          <a:p>
            <a:pPr algn="ctr">
              <a:lnSpc>
                <a:spcPts val="2939"/>
              </a:lnSpc>
              <a:spcBef>
                <a:spcPct val="0"/>
              </a:spcBef>
            </a:pPr>
            <a:r>
              <a:rPr lang="en-US" sz="2099" b="1" i="1" dirty="0">
                <a:solidFill>
                  <a:srgbClr val="000000"/>
                </a:solidFill>
                <a:latin typeface="Barlow Bold Italics"/>
                <a:ea typeface="Barlow Bold Italics"/>
                <a:cs typeface="Barlow Bold Italics"/>
                <a:sym typeface="Barlow Bold Italics"/>
              </a:rPr>
              <a:t>Springer Journal </a:t>
            </a:r>
            <a:r>
              <a:rPr lang="en-US" sz="2099" b="1" i="1" dirty="0" err="1">
                <a:solidFill>
                  <a:srgbClr val="000000"/>
                </a:solidFill>
                <a:latin typeface="Barlow Bold Italics"/>
                <a:ea typeface="Barlow Bold Italics"/>
                <a:cs typeface="Barlow Bold Italics"/>
                <a:sym typeface="Barlow Bold Italics"/>
              </a:rPr>
              <a:t>Suggester</a:t>
            </a:r>
            <a:r>
              <a:rPr lang="en-US" sz="2099" b="1" i="1" dirty="0">
                <a:solidFill>
                  <a:srgbClr val="000000"/>
                </a:solidFill>
                <a:latin typeface="Barlow Bold Italics"/>
                <a:ea typeface="Barlow Bold Italics"/>
                <a:cs typeface="Barlow Bold Italics"/>
                <a:sym typeface="Barlow Bold Italics"/>
              </a:rPr>
              <a:t>:</a:t>
            </a:r>
            <a:r>
              <a:rPr lang="en-US" sz="2099" dirty="0">
                <a:solidFill>
                  <a:srgbClr val="000000"/>
                </a:solidFill>
                <a:latin typeface="Barlow"/>
                <a:ea typeface="Barlow"/>
                <a:cs typeface="Barlow"/>
                <a:sym typeface="Barlow"/>
              </a:rPr>
              <a:t> Springer </a:t>
            </a:r>
            <a:r>
              <a:rPr lang="en-US" sz="2099" dirty="0" err="1">
                <a:solidFill>
                  <a:srgbClr val="000000"/>
                </a:solidFill>
                <a:latin typeface="Barlow"/>
                <a:ea typeface="Barlow"/>
                <a:cs typeface="Barlow"/>
                <a:sym typeface="Barlow"/>
              </a:rPr>
              <a:t>dergileriyle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eşleştirme</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5" name="TextBox 35"/>
          <p:cNvSpPr txBox="1"/>
          <p:nvPr/>
        </p:nvSpPr>
        <p:spPr>
          <a:xfrm>
            <a:off x="13529730" y="4015815"/>
            <a:ext cx="4648200" cy="807913"/>
          </a:xfrm>
          <a:prstGeom prst="rect">
            <a:avLst/>
          </a:prstGeom>
        </p:spPr>
        <p:txBody>
          <a:bodyPr wrap="square"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https://authorservices.taylorandfrancis.com/publishing-your-research/choosing-a-journal/journal-suggester/</a:t>
            </a:r>
          </a:p>
        </p:txBody>
      </p:sp>
      <p:sp>
        <p:nvSpPr>
          <p:cNvPr id="36" name="TextBox 36"/>
          <p:cNvSpPr txBox="1"/>
          <p:nvPr/>
        </p:nvSpPr>
        <p:spPr>
          <a:xfrm>
            <a:off x="14241649" y="4832108"/>
            <a:ext cx="3936281" cy="1851660"/>
          </a:xfrm>
          <a:prstGeom prst="rect">
            <a:avLst/>
          </a:prstGeom>
        </p:spPr>
        <p:txBody>
          <a:bodyPr lIns="0" tIns="0" rIns="0" bIns="0" rtlCol="0" anchor="t">
            <a:spAutoFit/>
          </a:bodyPr>
          <a:lstStyle/>
          <a:p>
            <a:pPr algn="ctr">
              <a:lnSpc>
                <a:spcPts val="2939"/>
              </a:lnSpc>
            </a:pPr>
            <a:r>
              <a:rPr lang="en-US" sz="2099" b="1" i="1" dirty="0">
                <a:solidFill>
                  <a:srgbClr val="000000"/>
                </a:solidFill>
                <a:latin typeface="Barlow Bold Italics"/>
                <a:ea typeface="Barlow Bold Italics"/>
                <a:cs typeface="Barlow Bold Italics"/>
                <a:sym typeface="Barlow Bold Italics"/>
              </a:rPr>
              <a:t>Taylor &amp; Francis Journal </a:t>
            </a:r>
            <a:r>
              <a:rPr lang="en-US" sz="2099" b="1" i="1" dirty="0" err="1">
                <a:solidFill>
                  <a:srgbClr val="000000"/>
                </a:solidFill>
                <a:latin typeface="Barlow Bold Italics"/>
                <a:ea typeface="Barlow Bold Italics"/>
                <a:cs typeface="Barlow Bold Italics"/>
                <a:sym typeface="Barlow Bold Italics"/>
              </a:rPr>
              <a:t>Suggester</a:t>
            </a:r>
            <a:r>
              <a:rPr lang="en-US" sz="2099" b="1" i="1" dirty="0">
                <a:solidFill>
                  <a:srgbClr val="000000"/>
                </a:solidFill>
                <a:latin typeface="Barlow Bold Italics"/>
                <a:ea typeface="Barlow Bold Italics"/>
                <a:cs typeface="Barlow Bold Italics"/>
                <a:sym typeface="Barlow Bold Italics"/>
              </a:rPr>
              <a:t>:</a:t>
            </a:r>
            <a:r>
              <a:rPr lang="en-US" sz="2099" dirty="0">
                <a:solidFill>
                  <a:srgbClr val="000000"/>
                </a:solidFill>
                <a:latin typeface="Barlow"/>
                <a:ea typeface="Barlow"/>
                <a:cs typeface="Barlow"/>
                <a:sym typeface="Barlow"/>
              </a:rPr>
              <a:t> AI </a:t>
            </a:r>
            <a:r>
              <a:rPr lang="en-US" sz="2099" dirty="0" err="1">
                <a:solidFill>
                  <a:srgbClr val="000000"/>
                </a:solidFill>
                <a:latin typeface="Barlow"/>
                <a:ea typeface="Barlow"/>
                <a:cs typeface="Barlow"/>
                <a:sym typeface="Barlow"/>
              </a:rPr>
              <a:t>destekli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sistemi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7" name="TextBox 37"/>
          <p:cNvSpPr txBox="1"/>
          <p:nvPr/>
        </p:nvSpPr>
        <p:spPr>
          <a:xfrm>
            <a:off x="3331320" y="82378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https://researcher.life/</a:t>
            </a:r>
          </a:p>
        </p:txBody>
      </p:sp>
      <p:sp>
        <p:nvSpPr>
          <p:cNvPr id="38" name="TextBox 38"/>
          <p:cNvSpPr txBox="1"/>
          <p:nvPr/>
        </p:nvSpPr>
        <p:spPr>
          <a:xfrm>
            <a:off x="4592497" y="8492025"/>
            <a:ext cx="3680862" cy="1480185"/>
          </a:xfrm>
          <a:prstGeom prst="rect">
            <a:avLst/>
          </a:prstGeom>
        </p:spPr>
        <p:txBody>
          <a:bodyPr lIns="0" tIns="0" rIns="0" bIns="0" rtlCol="0" anchor="t">
            <a:spAutoFit/>
          </a:bodyPr>
          <a:lstStyle/>
          <a:p>
            <a:pPr algn="ctr">
              <a:lnSpc>
                <a:spcPts val="2939"/>
              </a:lnSpc>
              <a:spcBef>
                <a:spcPct val="0"/>
              </a:spcBef>
            </a:pPr>
            <a:r>
              <a:rPr lang="en-US" sz="2099" b="1" i="1" dirty="0" err="1">
                <a:solidFill>
                  <a:srgbClr val="000000"/>
                </a:solidFill>
                <a:latin typeface="Barlow Bold Italics"/>
                <a:ea typeface="Barlow Bold Italics"/>
                <a:cs typeface="Barlow Bold Italics"/>
                <a:sym typeface="Barlow Bold Italics"/>
              </a:rPr>
              <a:t>Researcher.Life</a:t>
            </a:r>
            <a:r>
              <a:rPr lang="en-US" sz="2099" b="1" i="1" dirty="0">
                <a:solidFill>
                  <a:srgbClr val="000000"/>
                </a:solidFill>
                <a:latin typeface="Barlow Bold Italics"/>
                <a:ea typeface="Barlow Bold Italics"/>
                <a:cs typeface="Barlow Bold Italics"/>
                <a:sym typeface="Barlow Bold Italics"/>
              </a:rPr>
              <a:t> Journal Finder: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Çoklu</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yayıncılar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dergi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seçimi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9" name="TextBox 39"/>
          <p:cNvSpPr txBox="1"/>
          <p:nvPr/>
        </p:nvSpPr>
        <p:spPr>
          <a:xfrm>
            <a:off x="8634743" y="8237889"/>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https://chatgpt.com/</a:t>
            </a:r>
          </a:p>
        </p:txBody>
      </p:sp>
      <p:sp>
        <p:nvSpPr>
          <p:cNvPr id="40" name="TextBox 40"/>
          <p:cNvSpPr txBox="1"/>
          <p:nvPr/>
        </p:nvSpPr>
        <p:spPr>
          <a:xfrm>
            <a:off x="9736398" y="8530246"/>
            <a:ext cx="4314455" cy="1108710"/>
          </a:xfrm>
          <a:prstGeom prst="rect">
            <a:avLst/>
          </a:prstGeom>
        </p:spPr>
        <p:txBody>
          <a:bodyPr lIns="0" tIns="0" rIns="0" bIns="0" rtlCol="0" anchor="t">
            <a:spAutoFit/>
          </a:bodyPr>
          <a:lstStyle/>
          <a:p>
            <a:pPr algn="ctr">
              <a:lnSpc>
                <a:spcPts val="2939"/>
              </a:lnSpc>
              <a:spcBef>
                <a:spcPct val="0"/>
              </a:spcBef>
            </a:pPr>
            <a:r>
              <a:rPr lang="en-US" sz="2099" b="1" dirty="0" err="1">
                <a:solidFill>
                  <a:srgbClr val="000000"/>
                </a:solidFill>
                <a:latin typeface="Barlow Bold"/>
                <a:ea typeface="Barlow Bold"/>
                <a:cs typeface="Barlow Bold"/>
                <a:sym typeface="Barlow Bold"/>
              </a:rPr>
              <a:t>ChatGPT</a:t>
            </a:r>
            <a:r>
              <a:rPr lang="en-US" sz="2099" b="1" dirty="0">
                <a:solidFill>
                  <a:srgbClr val="000000"/>
                </a:solidFill>
                <a:latin typeface="Barlow Bold"/>
                <a:ea typeface="Barlow Bold"/>
                <a:cs typeface="Barlow Bold"/>
                <a:sym typeface="Barlow Bold"/>
              </a:rPr>
              <a:t> for Journal Selection: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Özetlere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dergi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önerileri</a:t>
            </a:r>
            <a:r>
              <a:rPr lang="en-US" sz="2099" dirty="0">
                <a:solidFill>
                  <a:srgbClr val="000000"/>
                </a:solidFill>
                <a:latin typeface="Barlow"/>
                <a:ea typeface="Barlow"/>
                <a:cs typeface="Barlow"/>
                <a:sym typeface="Barlow"/>
              </a:rPr>
              <a:t>.</a:t>
            </a: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41"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37836370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753" y="8082681"/>
            <a:ext cx="9869031" cy="6873134"/>
            <a:chOff x="0" y="0"/>
            <a:chExt cx="911092" cy="634516"/>
          </a:xfrm>
        </p:grpSpPr>
        <p:sp>
          <p:nvSpPr>
            <p:cNvPr id="3" name="Freeform 3"/>
            <p:cNvSpPr/>
            <p:nvPr/>
          </p:nvSpPr>
          <p:spPr>
            <a:xfrm>
              <a:off x="9417" y="0"/>
              <a:ext cx="892258" cy="634516"/>
            </a:xfrm>
            <a:custGeom>
              <a:avLst/>
              <a:gdLst/>
              <a:ahLst/>
              <a:cxnLst/>
              <a:rect l="l" t="t" r="r" b="b"/>
              <a:pathLst>
                <a:path w="892258" h="634516">
                  <a:moveTo>
                    <a:pt x="877559" y="354912"/>
                  </a:moveTo>
                  <a:lnTo>
                    <a:pt x="722592" y="596863"/>
                  </a:lnTo>
                  <a:cubicBezTo>
                    <a:pt x="707565" y="620325"/>
                    <a:pt x="681622" y="634516"/>
                    <a:pt x="653761" y="634516"/>
                  </a:cubicBezTo>
                  <a:lnTo>
                    <a:pt x="238498" y="634516"/>
                  </a:lnTo>
                  <a:cubicBezTo>
                    <a:pt x="210636" y="634516"/>
                    <a:pt x="184693" y="620325"/>
                    <a:pt x="169666" y="596863"/>
                  </a:cubicBezTo>
                  <a:lnTo>
                    <a:pt x="14700" y="354912"/>
                  </a:lnTo>
                  <a:cubicBezTo>
                    <a:pt x="0" y="331961"/>
                    <a:pt x="0" y="302555"/>
                    <a:pt x="14700" y="279605"/>
                  </a:cubicBezTo>
                  <a:lnTo>
                    <a:pt x="169666" y="37653"/>
                  </a:lnTo>
                  <a:cubicBezTo>
                    <a:pt x="184693" y="14192"/>
                    <a:pt x="210636" y="0"/>
                    <a:pt x="238498" y="0"/>
                  </a:cubicBezTo>
                  <a:lnTo>
                    <a:pt x="653761" y="0"/>
                  </a:lnTo>
                  <a:cubicBezTo>
                    <a:pt x="681622" y="0"/>
                    <a:pt x="707565" y="14192"/>
                    <a:pt x="722592" y="37653"/>
                  </a:cubicBezTo>
                  <a:lnTo>
                    <a:pt x="877559" y="279605"/>
                  </a:lnTo>
                  <a:cubicBezTo>
                    <a:pt x="892258" y="302555"/>
                    <a:pt x="892258" y="331961"/>
                    <a:pt x="877559" y="35491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682492" cy="6726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325930"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AF9F5"/>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8" name="Group 8"/>
          <p:cNvGrpSpPr>
            <a:grpSpLocks noChangeAspect="1"/>
          </p:cNvGrpSpPr>
          <p:nvPr/>
        </p:nvGrpSpPr>
        <p:grpSpPr>
          <a:xfrm>
            <a:off x="4683807" y="1764012"/>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3050" r="-3050"/>
              </a:stretch>
            </a:blipFill>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1" name="Group 11"/>
          <p:cNvGrpSpPr>
            <a:grpSpLocks noChangeAspect="1"/>
          </p:cNvGrpSpPr>
          <p:nvPr/>
        </p:nvGrpSpPr>
        <p:grpSpPr>
          <a:xfrm>
            <a:off x="9537701" y="1782697"/>
            <a:ext cx="3439778" cy="2186336"/>
            <a:chOff x="0" y="0"/>
            <a:chExt cx="10030460" cy="6375400"/>
          </a:xfrm>
        </p:grpSpPr>
        <p:sp>
          <p:nvSpPr>
            <p:cNvPr id="12" name="Freeform 1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492946"/>
            </a:solidFill>
            <a:ln w="12700">
              <a:solidFill>
                <a:srgbClr val="000000"/>
              </a:solidFill>
            </a:ln>
          </p:spPr>
        </p:sp>
        <p:sp>
          <p:nvSpPr>
            <p:cNvPr id="13" name="Freeform 1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4" name="Group 14"/>
          <p:cNvGrpSpPr>
            <a:grpSpLocks noChangeAspect="1"/>
          </p:cNvGrpSpPr>
          <p:nvPr/>
        </p:nvGrpSpPr>
        <p:grpSpPr>
          <a:xfrm>
            <a:off x="14335029" y="1764012"/>
            <a:ext cx="3439778" cy="2186336"/>
            <a:chOff x="0" y="0"/>
            <a:chExt cx="10030460" cy="6375400"/>
          </a:xfrm>
        </p:grpSpPr>
        <p:sp>
          <p:nvSpPr>
            <p:cNvPr id="15" name="Freeform 15"/>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l="-10678" r="-9639"/>
              </a:stretch>
            </a:blipFill>
          </p:spPr>
        </p:sp>
        <p:sp>
          <p:nvSpPr>
            <p:cNvPr id="16" name="Freeform 16"/>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7" name="Group 17"/>
          <p:cNvGrpSpPr>
            <a:grpSpLocks noChangeAspect="1"/>
          </p:cNvGrpSpPr>
          <p:nvPr/>
        </p:nvGrpSpPr>
        <p:grpSpPr>
          <a:xfrm>
            <a:off x="405858" y="6141739"/>
            <a:ext cx="3439778" cy="2186336"/>
            <a:chOff x="0" y="0"/>
            <a:chExt cx="10030460" cy="6375400"/>
          </a:xfrm>
        </p:grpSpPr>
        <p:sp>
          <p:nvSpPr>
            <p:cNvPr id="18" name="Freeform 18"/>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4"/>
              <a:stretch>
                <a:fillRect l="-13467" r="-13467"/>
              </a:stretch>
            </a:blipFill>
          </p:spPr>
        </p:sp>
        <p:sp>
          <p:nvSpPr>
            <p:cNvPr id="19" name="Freeform 19"/>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0" name="Group 20"/>
          <p:cNvGrpSpPr>
            <a:grpSpLocks noChangeAspect="1"/>
          </p:cNvGrpSpPr>
          <p:nvPr/>
        </p:nvGrpSpPr>
        <p:grpSpPr>
          <a:xfrm>
            <a:off x="5084976" y="6141739"/>
            <a:ext cx="3439778" cy="2186336"/>
            <a:chOff x="0" y="0"/>
            <a:chExt cx="10030460" cy="6375400"/>
          </a:xfrm>
        </p:grpSpPr>
        <p:sp>
          <p:nvSpPr>
            <p:cNvPr id="21" name="Freeform 21"/>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0E1525"/>
            </a:solidFill>
            <a:ln w="12700">
              <a:solidFill>
                <a:srgbClr val="000000"/>
              </a:solidFill>
            </a:ln>
          </p:spPr>
        </p:sp>
        <p:sp>
          <p:nvSpPr>
            <p:cNvPr id="22" name="Freeform 22"/>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3" name="Freeform 23"/>
          <p:cNvSpPr/>
          <p:nvPr/>
        </p:nvSpPr>
        <p:spPr>
          <a:xfrm>
            <a:off x="519384" y="2352508"/>
            <a:ext cx="3042781" cy="1070608"/>
          </a:xfrm>
          <a:custGeom>
            <a:avLst/>
            <a:gdLst/>
            <a:ahLst/>
            <a:cxnLst/>
            <a:rect l="l" t="t" r="r" b="b"/>
            <a:pathLst>
              <a:path w="3042781" h="1070608">
                <a:moveTo>
                  <a:pt x="0" y="0"/>
                </a:moveTo>
                <a:lnTo>
                  <a:pt x="3042782" y="0"/>
                </a:lnTo>
                <a:lnTo>
                  <a:pt x="3042782" y="1070609"/>
                </a:lnTo>
                <a:lnTo>
                  <a:pt x="0" y="1070609"/>
                </a:lnTo>
                <a:lnTo>
                  <a:pt x="0" y="0"/>
                </a:lnTo>
                <a:close/>
              </a:path>
            </a:pathLst>
          </a:custGeom>
          <a:blipFill>
            <a:blip r:embed="rId5"/>
            <a:stretch>
              <a:fillRect t="-16720" b="-16720"/>
            </a:stretch>
          </a:blipFill>
        </p:spPr>
      </p:sp>
      <p:sp>
        <p:nvSpPr>
          <p:cNvPr id="24" name="Freeform 24"/>
          <p:cNvSpPr/>
          <p:nvPr/>
        </p:nvSpPr>
        <p:spPr>
          <a:xfrm>
            <a:off x="9628686" y="2430100"/>
            <a:ext cx="3201241" cy="953525"/>
          </a:xfrm>
          <a:custGeom>
            <a:avLst/>
            <a:gdLst/>
            <a:ahLst/>
            <a:cxnLst/>
            <a:rect l="l" t="t" r="r" b="b"/>
            <a:pathLst>
              <a:path w="3201241" h="953525">
                <a:moveTo>
                  <a:pt x="0" y="0"/>
                </a:moveTo>
                <a:lnTo>
                  <a:pt x="3201242" y="0"/>
                </a:lnTo>
                <a:lnTo>
                  <a:pt x="3201242" y="953525"/>
                </a:lnTo>
                <a:lnTo>
                  <a:pt x="0" y="953525"/>
                </a:lnTo>
                <a:lnTo>
                  <a:pt x="0" y="0"/>
                </a:lnTo>
                <a:close/>
              </a:path>
            </a:pathLst>
          </a:custGeom>
          <a:blipFill>
            <a:blip r:embed="rId6"/>
            <a:stretch>
              <a:fillRect t="-13671"/>
            </a:stretch>
          </a:blipFill>
        </p:spPr>
      </p:sp>
      <p:sp>
        <p:nvSpPr>
          <p:cNvPr id="25" name="Freeform 25"/>
          <p:cNvSpPr/>
          <p:nvPr/>
        </p:nvSpPr>
        <p:spPr>
          <a:xfrm>
            <a:off x="5365595" y="6600166"/>
            <a:ext cx="2992841" cy="1250433"/>
          </a:xfrm>
          <a:custGeom>
            <a:avLst/>
            <a:gdLst/>
            <a:ahLst/>
            <a:cxnLst/>
            <a:rect l="l" t="t" r="r" b="b"/>
            <a:pathLst>
              <a:path w="2992841" h="1250433">
                <a:moveTo>
                  <a:pt x="0" y="0"/>
                </a:moveTo>
                <a:lnTo>
                  <a:pt x="2992841" y="0"/>
                </a:lnTo>
                <a:lnTo>
                  <a:pt x="2992841" y="1250433"/>
                </a:lnTo>
                <a:lnTo>
                  <a:pt x="0" y="1250433"/>
                </a:lnTo>
                <a:lnTo>
                  <a:pt x="0" y="0"/>
                </a:lnTo>
                <a:close/>
              </a:path>
            </a:pathLst>
          </a:custGeom>
          <a:blipFill>
            <a:blip r:embed="rId7"/>
            <a:stretch>
              <a:fillRect/>
            </a:stretch>
          </a:blipFill>
        </p:spPr>
      </p:sp>
      <p:grpSp>
        <p:nvGrpSpPr>
          <p:cNvPr id="26" name="Group 26"/>
          <p:cNvGrpSpPr>
            <a:grpSpLocks noChangeAspect="1"/>
          </p:cNvGrpSpPr>
          <p:nvPr/>
        </p:nvGrpSpPr>
        <p:grpSpPr>
          <a:xfrm>
            <a:off x="9673905" y="6141739"/>
            <a:ext cx="3439778" cy="2186336"/>
            <a:chOff x="0" y="0"/>
            <a:chExt cx="10030460" cy="6375400"/>
          </a:xfrm>
        </p:grpSpPr>
        <p:sp>
          <p:nvSpPr>
            <p:cNvPr id="27" name="Freeform 27"/>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000000"/>
            </a:solidFill>
            <a:ln w="12700">
              <a:solidFill>
                <a:srgbClr val="000000"/>
              </a:solidFill>
            </a:ln>
          </p:spPr>
        </p:sp>
        <p:sp>
          <p:nvSpPr>
            <p:cNvPr id="28" name="Freeform 28"/>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9" name="Freeform 29"/>
          <p:cNvSpPr/>
          <p:nvPr/>
        </p:nvSpPr>
        <p:spPr>
          <a:xfrm>
            <a:off x="10101517" y="6742035"/>
            <a:ext cx="2661735" cy="1099039"/>
          </a:xfrm>
          <a:custGeom>
            <a:avLst/>
            <a:gdLst/>
            <a:ahLst/>
            <a:cxnLst/>
            <a:rect l="l" t="t" r="r" b="b"/>
            <a:pathLst>
              <a:path w="2661735" h="1099039">
                <a:moveTo>
                  <a:pt x="0" y="0"/>
                </a:moveTo>
                <a:lnTo>
                  <a:pt x="2661736" y="0"/>
                </a:lnTo>
                <a:lnTo>
                  <a:pt x="2661736" y="1099039"/>
                </a:lnTo>
                <a:lnTo>
                  <a:pt x="0" y="1099039"/>
                </a:lnTo>
                <a:lnTo>
                  <a:pt x="0" y="0"/>
                </a:lnTo>
                <a:close/>
              </a:path>
            </a:pathLst>
          </a:custGeom>
          <a:blipFill>
            <a:blip r:embed="rId8"/>
            <a:stretch>
              <a:fillRect/>
            </a:stretch>
          </a:blipFill>
        </p:spPr>
      </p:sp>
      <p:sp>
        <p:nvSpPr>
          <p:cNvPr id="30" name="TextBox 30"/>
          <p:cNvSpPr txBox="1"/>
          <p:nvPr/>
        </p:nvSpPr>
        <p:spPr>
          <a:xfrm>
            <a:off x="0" y="188747"/>
            <a:ext cx="18177930" cy="932003"/>
          </a:xfrm>
          <a:prstGeom prst="rect">
            <a:avLst/>
          </a:prstGeom>
        </p:spPr>
        <p:txBody>
          <a:bodyPr lIns="0" tIns="0" rIns="0" bIns="0" rtlCol="0" anchor="t">
            <a:spAutoFit/>
          </a:bodyPr>
          <a:lstStyle/>
          <a:p>
            <a:pPr algn="ctr">
              <a:lnSpc>
                <a:spcPts val="6647"/>
              </a:lnSpc>
            </a:pPr>
            <a:r>
              <a:rPr lang="en-US" sz="6155" b="1" spc="-135">
                <a:solidFill>
                  <a:srgbClr val="8564FB"/>
                </a:solidFill>
                <a:latin typeface="Telegraf Bold"/>
                <a:ea typeface="Telegraf Bold"/>
                <a:cs typeface="Telegraf Bold"/>
                <a:sym typeface="Telegraf Bold"/>
              </a:rPr>
              <a:t>Kod Oluşturma</a:t>
            </a:r>
          </a:p>
        </p:txBody>
      </p:sp>
      <p:sp>
        <p:nvSpPr>
          <p:cNvPr id="31" name="TextBox 31"/>
          <p:cNvSpPr txBox="1"/>
          <p:nvPr/>
        </p:nvSpPr>
        <p:spPr>
          <a:xfrm>
            <a:off x="75866" y="4040705"/>
            <a:ext cx="409976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https://claude.ai/</a:t>
            </a:r>
          </a:p>
        </p:txBody>
      </p:sp>
      <p:sp>
        <p:nvSpPr>
          <p:cNvPr id="32" name="TextBox 32"/>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https://www.figstack.com/</a:t>
            </a:r>
          </a:p>
        </p:txBody>
      </p:sp>
      <p:sp>
        <p:nvSpPr>
          <p:cNvPr id="33" name="TextBox 33"/>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https://www.tabnine.com/</a:t>
            </a:r>
          </a:p>
        </p:txBody>
      </p:sp>
      <p:sp>
        <p:nvSpPr>
          <p:cNvPr id="34" name="TextBox 34"/>
          <p:cNvSpPr txBox="1"/>
          <p:nvPr/>
        </p:nvSpPr>
        <p:spPr>
          <a:xfrm>
            <a:off x="361337" y="4322339"/>
            <a:ext cx="3358874" cy="1480185"/>
          </a:xfrm>
          <a:prstGeom prst="rect">
            <a:avLst/>
          </a:prstGeom>
        </p:spPr>
        <p:txBody>
          <a:bodyPr lIns="0" tIns="0" rIns="0" bIns="0" rtlCol="0" anchor="t">
            <a:spAutoFit/>
          </a:bodyPr>
          <a:lstStyle/>
          <a:p>
            <a:pPr algn="ctr">
              <a:lnSpc>
                <a:spcPts val="2939"/>
              </a:lnSpc>
            </a:pPr>
            <a:r>
              <a:rPr lang="en-US" sz="2099" dirty="0" err="1">
                <a:solidFill>
                  <a:srgbClr val="000000"/>
                </a:solidFill>
                <a:latin typeface="Barlow"/>
                <a:ea typeface="Barlow"/>
                <a:cs typeface="Barlow"/>
                <a:sym typeface="Barlow"/>
              </a:rPr>
              <a:t>Kod</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yazma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düzeltme</a:t>
            </a:r>
            <a:r>
              <a:rPr lang="en-US" sz="2099" dirty="0">
                <a:solidFill>
                  <a:srgbClr val="000000"/>
                </a:solidFill>
                <a:latin typeface="Barlow"/>
                <a:ea typeface="Barlow"/>
                <a:cs typeface="Barlow"/>
                <a:sym typeface="Barlow"/>
              </a:rPr>
              <a:t>.</a:t>
            </a:r>
          </a:p>
          <a:p>
            <a:pPr algn="ctr">
              <a:lnSpc>
                <a:spcPts val="2939"/>
              </a:lnSpc>
            </a:pPr>
            <a:endParaRPr lang="en-US" sz="2099" dirty="0">
              <a:solidFill>
                <a:srgbClr val="000000"/>
              </a:solidFill>
              <a:latin typeface="Barlow"/>
              <a:ea typeface="Barlow"/>
              <a:cs typeface="Barlow"/>
              <a:sym typeface="Barlow"/>
            </a:endParaRPr>
          </a:p>
          <a:p>
            <a:pPr algn="ctr">
              <a:lnSpc>
                <a:spcPts val="2939"/>
              </a:lnSpc>
              <a:spcBef>
                <a:spcPct val="0"/>
              </a:spcBef>
            </a:pPr>
            <a:endParaRPr lang="en-US" sz="2099" dirty="0">
              <a:solidFill>
                <a:srgbClr val="000000"/>
              </a:solidFill>
              <a:latin typeface="Barlow"/>
              <a:ea typeface="Barlow"/>
              <a:cs typeface="Barlow"/>
              <a:sym typeface="Barlow"/>
            </a:endParaRPr>
          </a:p>
          <a:p>
            <a:pPr algn="ctr">
              <a:lnSpc>
                <a:spcPts val="2939"/>
              </a:lnSpc>
              <a:spcBef>
                <a:spcPct val="0"/>
              </a:spcBef>
            </a:pPr>
            <a:endParaRPr lang="en-US" sz="2099" dirty="0">
              <a:solidFill>
                <a:srgbClr val="000000"/>
              </a:solidFill>
              <a:latin typeface="Barlow"/>
              <a:ea typeface="Barlow"/>
              <a:cs typeface="Barlow"/>
              <a:sym typeface="Barlow"/>
            </a:endParaRPr>
          </a:p>
        </p:txBody>
      </p:sp>
      <p:sp>
        <p:nvSpPr>
          <p:cNvPr id="35" name="TextBox 35"/>
          <p:cNvSpPr txBox="1"/>
          <p:nvPr/>
        </p:nvSpPr>
        <p:spPr>
          <a:xfrm>
            <a:off x="4724259" y="4262405"/>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Kodları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anlamayı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belgelemeyi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çevirmeyi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kolaylaştırır</a:t>
            </a:r>
            <a:r>
              <a:rPr lang="en-US" sz="2099" dirty="0">
                <a:solidFill>
                  <a:srgbClr val="000000"/>
                </a:solidFill>
                <a:latin typeface="Barlow"/>
                <a:ea typeface="Barlow"/>
                <a:cs typeface="Barlow"/>
                <a:sym typeface="Barlow"/>
              </a:rPr>
              <a:t>. </a:t>
            </a:r>
          </a:p>
        </p:txBody>
      </p:sp>
      <p:sp>
        <p:nvSpPr>
          <p:cNvPr id="36" name="TextBox 36"/>
          <p:cNvSpPr txBox="1"/>
          <p:nvPr/>
        </p:nvSpPr>
        <p:spPr>
          <a:xfrm>
            <a:off x="9379032" y="4262405"/>
            <a:ext cx="3936281" cy="737235"/>
          </a:xfrm>
          <a:prstGeom prst="rect">
            <a:avLst/>
          </a:prstGeom>
        </p:spPr>
        <p:txBody>
          <a:bodyPr lIns="0" tIns="0" rIns="0" bIns="0" rtlCol="0" anchor="t">
            <a:spAutoFit/>
          </a:bodyPr>
          <a:lstStyle/>
          <a:p>
            <a:pPr algn="ctr">
              <a:lnSpc>
                <a:spcPts val="2939"/>
              </a:lnSpc>
              <a:spcBef>
                <a:spcPct val="0"/>
              </a:spcBef>
            </a:pPr>
            <a:r>
              <a:rPr lang="en-US" sz="2099" i="1" dirty="0" err="1">
                <a:solidFill>
                  <a:srgbClr val="000000"/>
                </a:solidFill>
                <a:latin typeface="Barlow Italics"/>
                <a:ea typeface="Barlow Italics"/>
                <a:cs typeface="Barlow Italics"/>
                <a:sym typeface="Barlow Italics"/>
              </a:rPr>
              <a:t>Yapay</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zeka</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ile</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kod</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tamamlar</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ve</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öneriler</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sunar</a:t>
            </a:r>
            <a:r>
              <a:rPr lang="en-US" sz="2099" i="1" dirty="0">
                <a:solidFill>
                  <a:srgbClr val="000000"/>
                </a:solidFill>
                <a:latin typeface="Barlow Italics"/>
                <a:ea typeface="Barlow Italics"/>
                <a:cs typeface="Barlow Italics"/>
                <a:sym typeface="Barlow Italics"/>
              </a:rPr>
              <a:t>.</a:t>
            </a:r>
          </a:p>
        </p:txBody>
      </p:sp>
      <p:sp>
        <p:nvSpPr>
          <p:cNvPr id="37" name="TextBox 37"/>
          <p:cNvSpPr txBox="1"/>
          <p:nvPr/>
        </p:nvSpPr>
        <p:spPr>
          <a:xfrm>
            <a:off x="13924163" y="4015815"/>
            <a:ext cx="4299847"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https://github.com/features/copilot</a:t>
            </a:r>
          </a:p>
        </p:txBody>
      </p:sp>
      <p:sp>
        <p:nvSpPr>
          <p:cNvPr id="38" name="TextBox 38"/>
          <p:cNvSpPr txBox="1"/>
          <p:nvPr/>
        </p:nvSpPr>
        <p:spPr>
          <a:xfrm>
            <a:off x="14241649" y="4268245"/>
            <a:ext cx="393628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OpenAI</a:t>
            </a:r>
            <a:r>
              <a:rPr lang="en-US" sz="2099" dirty="0">
                <a:solidFill>
                  <a:srgbClr val="000000"/>
                </a:solidFill>
                <a:latin typeface="Barlow"/>
                <a:ea typeface="Barlow"/>
                <a:cs typeface="Barlow"/>
                <a:sym typeface="Barlow"/>
              </a:rPr>
              <a:t> Codex </a:t>
            </a:r>
            <a:r>
              <a:rPr lang="en-US" sz="2099" dirty="0" err="1">
                <a:solidFill>
                  <a:srgbClr val="000000"/>
                </a:solidFill>
                <a:latin typeface="Barlow"/>
                <a:ea typeface="Barlow"/>
                <a:cs typeface="Barlow"/>
                <a:sym typeface="Barlow"/>
              </a:rPr>
              <a:t>tarafından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desteklenmektedir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Kod</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yazarken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bağlama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duyarlı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öneriler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a:t>
            </a:r>
            <a:r>
              <a:rPr lang="en-US" sz="2099" dirty="0">
                <a:solidFill>
                  <a:srgbClr val="000000"/>
                </a:solidFill>
                <a:latin typeface="Barlow"/>
                <a:ea typeface="Barlow"/>
                <a:cs typeface="Barlow"/>
                <a:sym typeface="Barlow"/>
              </a:rPr>
              <a:t>.</a:t>
            </a:r>
          </a:p>
        </p:txBody>
      </p:sp>
      <p:sp>
        <p:nvSpPr>
          <p:cNvPr id="39" name="TextBox 39"/>
          <p:cNvSpPr txBox="1"/>
          <p:nvPr/>
        </p:nvSpPr>
        <p:spPr>
          <a:xfrm>
            <a:off x="-624647"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https://aws.amazon.com/tr/q/developer/</a:t>
            </a:r>
          </a:p>
        </p:txBody>
      </p:sp>
      <p:sp>
        <p:nvSpPr>
          <p:cNvPr id="40" name="TextBox 40"/>
          <p:cNvSpPr txBox="1"/>
          <p:nvPr/>
        </p:nvSpPr>
        <p:spPr>
          <a:xfrm>
            <a:off x="405858" y="8729612"/>
            <a:ext cx="3680862" cy="1108710"/>
          </a:xfrm>
          <a:prstGeom prst="rect">
            <a:avLst/>
          </a:prstGeom>
        </p:spPr>
        <p:txBody>
          <a:bodyPr lIns="0" tIns="0" rIns="0" bIns="0" rtlCol="0" anchor="t">
            <a:spAutoFit/>
          </a:bodyPr>
          <a:lstStyle/>
          <a:p>
            <a:pPr algn="ctr">
              <a:lnSpc>
                <a:spcPts val="2939"/>
              </a:lnSpc>
              <a:spcBef>
                <a:spcPct val="0"/>
              </a:spcBef>
            </a:pPr>
            <a:r>
              <a:rPr lang="en-US" sz="2099" i="1" dirty="0" err="1">
                <a:solidFill>
                  <a:srgbClr val="000000"/>
                </a:solidFill>
                <a:latin typeface="Barlow Italics"/>
                <a:ea typeface="Barlow Italics"/>
                <a:cs typeface="Barlow Italics"/>
                <a:sym typeface="Barlow Italics"/>
              </a:rPr>
              <a:t>Kod</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yazma</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hata</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ayıklama</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ve</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uygulama</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geliştirme</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süreçlerinde</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destek</a:t>
            </a:r>
            <a:r>
              <a:rPr lang="en-US" sz="2099" i="1" dirty="0">
                <a:solidFill>
                  <a:srgbClr val="000000"/>
                </a:solidFill>
                <a:latin typeface="Barlow Italics"/>
                <a:ea typeface="Barlow Italics"/>
                <a:cs typeface="Barlow Italics"/>
                <a:sym typeface="Barlow Italics"/>
              </a:rPr>
              <a:t> </a:t>
            </a:r>
            <a:r>
              <a:rPr lang="en-US" sz="2099" i="1" dirty="0" err="1">
                <a:solidFill>
                  <a:srgbClr val="000000"/>
                </a:solidFill>
                <a:latin typeface="Barlow Italics"/>
                <a:ea typeface="Barlow Italics"/>
                <a:cs typeface="Barlow Italics"/>
                <a:sym typeface="Barlow Italics"/>
              </a:rPr>
              <a:t>sağlar</a:t>
            </a:r>
            <a:r>
              <a:rPr lang="en-US" sz="2099" i="1" dirty="0">
                <a:solidFill>
                  <a:srgbClr val="000000"/>
                </a:solidFill>
                <a:latin typeface="Barlow Italics"/>
                <a:ea typeface="Barlow Italics"/>
                <a:cs typeface="Barlow Italics"/>
                <a:sym typeface="Barlow Italics"/>
              </a:rPr>
              <a:t>.</a:t>
            </a:r>
          </a:p>
        </p:txBody>
      </p:sp>
      <p:sp>
        <p:nvSpPr>
          <p:cNvPr id="41" name="TextBox 41"/>
          <p:cNvSpPr txBox="1"/>
          <p:nvPr/>
        </p:nvSpPr>
        <p:spPr>
          <a:xfrm>
            <a:off x="3977719"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https://replit.com/</a:t>
            </a:r>
          </a:p>
        </p:txBody>
      </p:sp>
      <p:sp>
        <p:nvSpPr>
          <p:cNvPr id="42" name="TextBox 42"/>
          <p:cNvSpPr txBox="1"/>
          <p:nvPr/>
        </p:nvSpPr>
        <p:spPr>
          <a:xfrm>
            <a:off x="5084976" y="8744309"/>
            <a:ext cx="4314455"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Replit</a:t>
            </a:r>
            <a:r>
              <a:rPr lang="en-US" sz="2099" dirty="0">
                <a:solidFill>
                  <a:srgbClr val="000000"/>
                </a:solidFill>
                <a:latin typeface="Barlow"/>
                <a:ea typeface="Barlow"/>
                <a:cs typeface="Barlow"/>
                <a:sym typeface="Barlow"/>
              </a:rPr>
              <a:t> Ghostwriter </a:t>
            </a:r>
            <a:r>
              <a:rPr lang="en-US" sz="2099" dirty="0" err="1">
                <a:solidFill>
                  <a:srgbClr val="000000"/>
                </a:solidFill>
                <a:latin typeface="Barlow"/>
                <a:ea typeface="Barlow"/>
                <a:cs typeface="Barlow"/>
                <a:sym typeface="Barlow"/>
              </a:rPr>
              <a:t>kod</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tamamlama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kod</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hata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düzeltme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özelliklerine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sahiptir</a:t>
            </a:r>
            <a:r>
              <a:rPr lang="en-US" sz="2099" dirty="0">
                <a:solidFill>
                  <a:srgbClr val="000000"/>
                </a:solidFill>
                <a:latin typeface="Barlow"/>
                <a:ea typeface="Barlow"/>
                <a:cs typeface="Barlow"/>
                <a:sym typeface="Barlow"/>
              </a:rPr>
              <a:t>.</a:t>
            </a:r>
          </a:p>
        </p:txBody>
      </p:sp>
      <p:sp>
        <p:nvSpPr>
          <p:cNvPr id="43" name="TextBox 43"/>
          <p:cNvSpPr txBox="1"/>
          <p:nvPr/>
        </p:nvSpPr>
        <p:spPr>
          <a:xfrm>
            <a:off x="8222501"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https://www.cursor.com/</a:t>
            </a:r>
          </a:p>
        </p:txBody>
      </p:sp>
      <p:sp>
        <p:nvSpPr>
          <p:cNvPr id="44" name="TextBox 44"/>
          <p:cNvSpPr txBox="1"/>
          <p:nvPr/>
        </p:nvSpPr>
        <p:spPr>
          <a:xfrm>
            <a:off x="9511505" y="8803091"/>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Kod</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değiştirme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hata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ayıklama</a:t>
            </a:r>
            <a:r>
              <a:rPr lang="en-US" sz="2099" dirty="0">
                <a:solidFill>
                  <a:srgbClr val="000000"/>
                </a:solidFill>
                <a:latin typeface="Barlow"/>
                <a:ea typeface="Barlow"/>
                <a:cs typeface="Barlow"/>
                <a:sym typeface="Barlow"/>
              </a:rPr>
              <a:t>.</a:t>
            </a:r>
          </a:p>
        </p:txBody>
      </p:sp>
      <p:sp>
        <p:nvSpPr>
          <p:cNvPr id="45"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1300268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000000"/>
            </a:solidFill>
            <a:ln w="12700">
              <a:solidFill>
                <a:srgbClr val="000000"/>
              </a:solidFill>
            </a:ln>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000000"/>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8" name="Group 8"/>
          <p:cNvGrpSpPr>
            <a:grpSpLocks noChangeAspect="1"/>
          </p:cNvGrpSpPr>
          <p:nvPr/>
        </p:nvGrpSpPr>
        <p:grpSpPr>
          <a:xfrm>
            <a:off x="9537701" y="1782697"/>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1" name="Group 11"/>
          <p:cNvGrpSpPr>
            <a:grpSpLocks noChangeAspect="1"/>
          </p:cNvGrpSpPr>
          <p:nvPr/>
        </p:nvGrpSpPr>
        <p:grpSpPr>
          <a:xfrm>
            <a:off x="14335029" y="1764012"/>
            <a:ext cx="3439778" cy="2186336"/>
            <a:chOff x="0" y="0"/>
            <a:chExt cx="10030460" cy="6375400"/>
          </a:xfrm>
        </p:grpSpPr>
        <p:sp>
          <p:nvSpPr>
            <p:cNvPr id="12" name="Freeform 1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2F7FE"/>
            </a:solidFill>
            <a:ln w="12700">
              <a:solidFill>
                <a:srgbClr val="000000"/>
              </a:solidFill>
            </a:ln>
          </p:spPr>
        </p:sp>
        <p:sp>
          <p:nvSpPr>
            <p:cNvPr id="13" name="Freeform 1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4" name="Group 14"/>
          <p:cNvGrpSpPr>
            <a:grpSpLocks noChangeAspect="1"/>
          </p:cNvGrpSpPr>
          <p:nvPr/>
        </p:nvGrpSpPr>
        <p:grpSpPr>
          <a:xfrm>
            <a:off x="405858" y="6141739"/>
            <a:ext cx="3439778" cy="2186336"/>
            <a:chOff x="0" y="0"/>
            <a:chExt cx="10030460" cy="6375400"/>
          </a:xfrm>
        </p:grpSpPr>
        <p:sp>
          <p:nvSpPr>
            <p:cNvPr id="15" name="Freeform 15"/>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6" name="Freeform 16"/>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7" name="Group 17"/>
          <p:cNvGrpSpPr>
            <a:grpSpLocks noChangeAspect="1"/>
          </p:cNvGrpSpPr>
          <p:nvPr/>
        </p:nvGrpSpPr>
        <p:grpSpPr>
          <a:xfrm>
            <a:off x="5084976" y="6141739"/>
            <a:ext cx="3439778" cy="2186336"/>
            <a:chOff x="0" y="0"/>
            <a:chExt cx="10030460" cy="6375400"/>
          </a:xfrm>
        </p:grpSpPr>
        <p:sp>
          <p:nvSpPr>
            <p:cNvPr id="18" name="Freeform 18"/>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9" name="Freeform 19"/>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0" name="Group 20"/>
          <p:cNvGrpSpPr>
            <a:grpSpLocks noChangeAspect="1"/>
          </p:cNvGrpSpPr>
          <p:nvPr/>
        </p:nvGrpSpPr>
        <p:grpSpPr>
          <a:xfrm>
            <a:off x="9673905" y="6141739"/>
            <a:ext cx="3439778" cy="2186336"/>
            <a:chOff x="0" y="0"/>
            <a:chExt cx="10030460" cy="6375400"/>
          </a:xfrm>
        </p:grpSpPr>
        <p:sp>
          <p:nvSpPr>
            <p:cNvPr id="21" name="Freeform 21"/>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6378" r="-6378"/>
              </a:stretch>
            </a:blipFill>
          </p:spPr>
        </p:sp>
        <p:sp>
          <p:nvSpPr>
            <p:cNvPr id="22" name="Freeform 22"/>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3" name="Freeform 23"/>
          <p:cNvSpPr/>
          <p:nvPr/>
        </p:nvSpPr>
        <p:spPr>
          <a:xfrm>
            <a:off x="405858" y="2418682"/>
            <a:ext cx="3236236" cy="876995"/>
          </a:xfrm>
          <a:custGeom>
            <a:avLst/>
            <a:gdLst/>
            <a:ahLst/>
            <a:cxnLst/>
            <a:rect l="l" t="t" r="r" b="b"/>
            <a:pathLst>
              <a:path w="3236236" h="876995">
                <a:moveTo>
                  <a:pt x="0" y="0"/>
                </a:moveTo>
                <a:lnTo>
                  <a:pt x="3236236" y="0"/>
                </a:lnTo>
                <a:lnTo>
                  <a:pt x="3236236" y="876995"/>
                </a:lnTo>
                <a:lnTo>
                  <a:pt x="0" y="876995"/>
                </a:lnTo>
                <a:lnTo>
                  <a:pt x="0" y="0"/>
                </a:lnTo>
                <a:close/>
              </a:path>
            </a:pathLst>
          </a:custGeom>
          <a:blipFill>
            <a:blip r:embed="rId3"/>
            <a:stretch>
              <a:fillRect/>
            </a:stretch>
          </a:blipFill>
        </p:spPr>
      </p:sp>
      <p:sp>
        <p:nvSpPr>
          <p:cNvPr id="24" name="Freeform 24"/>
          <p:cNvSpPr/>
          <p:nvPr/>
        </p:nvSpPr>
        <p:spPr>
          <a:xfrm>
            <a:off x="4798820" y="2430100"/>
            <a:ext cx="3227882" cy="865577"/>
          </a:xfrm>
          <a:custGeom>
            <a:avLst/>
            <a:gdLst/>
            <a:ahLst/>
            <a:cxnLst/>
            <a:rect l="l" t="t" r="r" b="b"/>
            <a:pathLst>
              <a:path w="3227882" h="865577">
                <a:moveTo>
                  <a:pt x="0" y="0"/>
                </a:moveTo>
                <a:lnTo>
                  <a:pt x="3227883" y="0"/>
                </a:lnTo>
                <a:lnTo>
                  <a:pt x="3227883" y="865577"/>
                </a:lnTo>
                <a:lnTo>
                  <a:pt x="0" y="865577"/>
                </a:lnTo>
                <a:lnTo>
                  <a:pt x="0" y="0"/>
                </a:lnTo>
                <a:close/>
              </a:path>
            </a:pathLst>
          </a:custGeom>
          <a:blipFill>
            <a:blip r:embed="rId4"/>
            <a:stretch>
              <a:fillRect/>
            </a:stretch>
          </a:blipFill>
        </p:spPr>
      </p:sp>
      <p:sp>
        <p:nvSpPr>
          <p:cNvPr id="25" name="Freeform 25"/>
          <p:cNvSpPr/>
          <p:nvPr/>
        </p:nvSpPr>
        <p:spPr>
          <a:xfrm>
            <a:off x="9703140" y="2606462"/>
            <a:ext cx="3108898" cy="501435"/>
          </a:xfrm>
          <a:custGeom>
            <a:avLst/>
            <a:gdLst/>
            <a:ahLst/>
            <a:cxnLst/>
            <a:rect l="l" t="t" r="r" b="b"/>
            <a:pathLst>
              <a:path w="3108898" h="501435">
                <a:moveTo>
                  <a:pt x="0" y="0"/>
                </a:moveTo>
                <a:lnTo>
                  <a:pt x="3108899" y="0"/>
                </a:lnTo>
                <a:lnTo>
                  <a:pt x="3108899" y="501435"/>
                </a:lnTo>
                <a:lnTo>
                  <a:pt x="0" y="5014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6" name="Freeform 26"/>
          <p:cNvSpPr/>
          <p:nvPr/>
        </p:nvSpPr>
        <p:spPr>
          <a:xfrm>
            <a:off x="14558628" y="2158840"/>
            <a:ext cx="3044781" cy="1321881"/>
          </a:xfrm>
          <a:custGeom>
            <a:avLst/>
            <a:gdLst/>
            <a:ahLst/>
            <a:cxnLst/>
            <a:rect l="l" t="t" r="r" b="b"/>
            <a:pathLst>
              <a:path w="3044781" h="1321881">
                <a:moveTo>
                  <a:pt x="0" y="0"/>
                </a:moveTo>
                <a:lnTo>
                  <a:pt x="3044782" y="0"/>
                </a:lnTo>
                <a:lnTo>
                  <a:pt x="3044782" y="1321880"/>
                </a:lnTo>
                <a:lnTo>
                  <a:pt x="0" y="1321880"/>
                </a:lnTo>
                <a:lnTo>
                  <a:pt x="0" y="0"/>
                </a:lnTo>
                <a:close/>
              </a:path>
            </a:pathLst>
          </a:custGeom>
          <a:blipFill>
            <a:blip r:embed="rId7"/>
            <a:stretch>
              <a:fillRect/>
            </a:stretch>
          </a:blipFill>
        </p:spPr>
      </p:sp>
      <p:sp>
        <p:nvSpPr>
          <p:cNvPr id="27" name="Freeform 27"/>
          <p:cNvSpPr/>
          <p:nvPr/>
        </p:nvSpPr>
        <p:spPr>
          <a:xfrm>
            <a:off x="502736" y="6848916"/>
            <a:ext cx="3246021" cy="885278"/>
          </a:xfrm>
          <a:custGeom>
            <a:avLst/>
            <a:gdLst/>
            <a:ahLst/>
            <a:cxnLst/>
            <a:rect l="l" t="t" r="r" b="b"/>
            <a:pathLst>
              <a:path w="3246021" h="885278">
                <a:moveTo>
                  <a:pt x="0" y="0"/>
                </a:moveTo>
                <a:lnTo>
                  <a:pt x="3246021" y="0"/>
                </a:lnTo>
                <a:lnTo>
                  <a:pt x="3246021" y="885278"/>
                </a:lnTo>
                <a:lnTo>
                  <a:pt x="0" y="8852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8" name="Freeform 28"/>
          <p:cNvSpPr/>
          <p:nvPr/>
        </p:nvSpPr>
        <p:spPr>
          <a:xfrm>
            <a:off x="5271912" y="6944166"/>
            <a:ext cx="3065906" cy="508940"/>
          </a:xfrm>
          <a:custGeom>
            <a:avLst/>
            <a:gdLst/>
            <a:ahLst/>
            <a:cxnLst/>
            <a:rect l="l" t="t" r="r" b="b"/>
            <a:pathLst>
              <a:path w="3065906" h="508940">
                <a:moveTo>
                  <a:pt x="0" y="0"/>
                </a:moveTo>
                <a:lnTo>
                  <a:pt x="3065906" y="0"/>
                </a:lnTo>
                <a:lnTo>
                  <a:pt x="3065906" y="508940"/>
                </a:lnTo>
                <a:lnTo>
                  <a:pt x="0" y="508940"/>
                </a:lnTo>
                <a:lnTo>
                  <a:pt x="0" y="0"/>
                </a:lnTo>
                <a:close/>
              </a:path>
            </a:pathLst>
          </a:custGeom>
          <a:blipFill>
            <a:blip r:embed="rId10"/>
            <a:stretch>
              <a:fillRect/>
            </a:stretch>
          </a:blipFill>
        </p:spPr>
      </p:sp>
      <p:grpSp>
        <p:nvGrpSpPr>
          <p:cNvPr id="29" name="Group 29"/>
          <p:cNvGrpSpPr>
            <a:grpSpLocks noChangeAspect="1"/>
          </p:cNvGrpSpPr>
          <p:nvPr/>
        </p:nvGrpSpPr>
        <p:grpSpPr>
          <a:xfrm>
            <a:off x="14447183" y="6105468"/>
            <a:ext cx="3439778" cy="2186336"/>
            <a:chOff x="0" y="0"/>
            <a:chExt cx="10030460" cy="6375400"/>
          </a:xfrm>
        </p:grpSpPr>
        <p:sp>
          <p:nvSpPr>
            <p:cNvPr id="30" name="Freeform 30"/>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31" name="Freeform 31"/>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32" name="Freeform 32"/>
          <p:cNvSpPr/>
          <p:nvPr/>
        </p:nvSpPr>
        <p:spPr>
          <a:xfrm>
            <a:off x="14593661" y="6568332"/>
            <a:ext cx="3044781" cy="1313738"/>
          </a:xfrm>
          <a:custGeom>
            <a:avLst/>
            <a:gdLst/>
            <a:ahLst/>
            <a:cxnLst/>
            <a:rect l="l" t="t" r="r" b="b"/>
            <a:pathLst>
              <a:path w="3044781" h="1313738">
                <a:moveTo>
                  <a:pt x="0" y="0"/>
                </a:moveTo>
                <a:lnTo>
                  <a:pt x="3044782" y="0"/>
                </a:lnTo>
                <a:lnTo>
                  <a:pt x="3044782" y="1313738"/>
                </a:lnTo>
                <a:lnTo>
                  <a:pt x="0" y="1313738"/>
                </a:lnTo>
                <a:lnTo>
                  <a:pt x="0" y="0"/>
                </a:lnTo>
                <a:close/>
              </a:path>
            </a:pathLst>
          </a:custGeom>
          <a:blipFill>
            <a:blip r:embed="rId11"/>
            <a:stretch>
              <a:fillRect/>
            </a:stretch>
          </a:blipFill>
        </p:spPr>
      </p:sp>
      <p:sp>
        <p:nvSpPr>
          <p:cNvPr id="33" name="TextBox 33"/>
          <p:cNvSpPr txBox="1"/>
          <p:nvPr/>
        </p:nvSpPr>
        <p:spPr>
          <a:xfrm>
            <a:off x="0" y="188747"/>
            <a:ext cx="18177930" cy="932003"/>
          </a:xfrm>
          <a:prstGeom prst="rect">
            <a:avLst/>
          </a:prstGeom>
        </p:spPr>
        <p:txBody>
          <a:bodyPr lIns="0" tIns="0" rIns="0" bIns="0" rtlCol="0" anchor="t">
            <a:spAutoFit/>
          </a:bodyPr>
          <a:lstStyle/>
          <a:p>
            <a:pPr algn="ctr">
              <a:lnSpc>
                <a:spcPts val="6647"/>
              </a:lnSpc>
            </a:pPr>
            <a:r>
              <a:rPr lang="en-US" sz="6155" b="1" spc="-135" dirty="0" err="1">
                <a:solidFill>
                  <a:srgbClr val="8564FB"/>
                </a:solidFill>
                <a:latin typeface="Telegraf Bold"/>
                <a:ea typeface="Telegraf Bold"/>
                <a:cs typeface="Telegraf Bold"/>
                <a:sym typeface="Telegraf Bold"/>
              </a:rPr>
              <a:t>Görsel</a:t>
            </a:r>
            <a:r>
              <a:rPr lang="en-US" sz="6155" b="1" spc="-135" dirty="0">
                <a:solidFill>
                  <a:srgbClr val="8564FB"/>
                </a:solidFill>
                <a:latin typeface="Telegraf Bold"/>
                <a:ea typeface="Telegraf Bold"/>
                <a:cs typeface="Telegraf Bold"/>
                <a:sym typeface="Telegraf Bold"/>
              </a:rPr>
              <a:t>, Video </a:t>
            </a:r>
            <a:r>
              <a:rPr lang="en-US" sz="6155" b="1" spc="-135" dirty="0" err="1">
                <a:solidFill>
                  <a:srgbClr val="8564FB"/>
                </a:solidFill>
                <a:latin typeface="Telegraf Bold"/>
                <a:ea typeface="Telegraf Bold"/>
                <a:cs typeface="Telegraf Bold"/>
                <a:sym typeface="Telegraf Bold"/>
              </a:rPr>
              <a:t>ve</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Slayt</a:t>
            </a:r>
            <a:r>
              <a:rPr lang="en-US" sz="6155" b="1" spc="-135" dirty="0">
                <a:solidFill>
                  <a:srgbClr val="8564FB"/>
                </a:solidFill>
                <a:latin typeface="Telegraf Bold"/>
                <a:ea typeface="Telegraf Bold"/>
                <a:cs typeface="Telegraf Bold"/>
                <a:sym typeface="Telegraf Bold"/>
              </a:rPr>
              <a:t> </a:t>
            </a:r>
            <a:r>
              <a:rPr lang="en-US" sz="6155" b="1" spc="-135" dirty="0" err="1">
                <a:solidFill>
                  <a:srgbClr val="8564FB"/>
                </a:solidFill>
                <a:latin typeface="Telegraf Bold"/>
                <a:ea typeface="Telegraf Bold"/>
                <a:cs typeface="Telegraf Bold"/>
                <a:sym typeface="Telegraf Bold"/>
              </a:rPr>
              <a:t>Oluşturma</a:t>
            </a:r>
            <a:endParaRPr lang="en-US" sz="6155" b="1" spc="-135" dirty="0">
              <a:solidFill>
                <a:srgbClr val="8564FB"/>
              </a:solidFill>
              <a:latin typeface="Telegraf Bold"/>
              <a:ea typeface="Telegraf Bold"/>
              <a:cs typeface="Telegraf Bold"/>
              <a:sym typeface="Telegraf Bold"/>
            </a:endParaRPr>
          </a:p>
        </p:txBody>
      </p:sp>
      <p:sp>
        <p:nvSpPr>
          <p:cNvPr id="34" name="TextBox 34"/>
          <p:cNvSpPr txBox="1"/>
          <p:nvPr/>
        </p:nvSpPr>
        <p:spPr>
          <a:xfrm>
            <a:off x="75866" y="4040705"/>
            <a:ext cx="409976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https://openai.com/dall-e-3 </a:t>
            </a:r>
          </a:p>
        </p:txBody>
      </p:sp>
      <p:sp>
        <p:nvSpPr>
          <p:cNvPr id="35" name="TextBox 35"/>
          <p:cNvSpPr txBox="1"/>
          <p:nvPr/>
        </p:nvSpPr>
        <p:spPr>
          <a:xfrm>
            <a:off x="3241468" y="4040705"/>
            <a:ext cx="6342585"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https://picassoia.com/</a:t>
            </a:r>
          </a:p>
        </p:txBody>
      </p:sp>
      <p:sp>
        <p:nvSpPr>
          <p:cNvPr id="36" name="TextBox 36"/>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https://www.synthesia.io/</a:t>
            </a:r>
          </a:p>
        </p:txBody>
      </p:sp>
      <p:sp>
        <p:nvSpPr>
          <p:cNvPr id="37" name="TextBox 37"/>
          <p:cNvSpPr txBox="1"/>
          <p:nvPr/>
        </p:nvSpPr>
        <p:spPr>
          <a:xfrm>
            <a:off x="402479" y="4280689"/>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Metin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açıklamalarından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gerçekçi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yaratıcı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görüntüler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üretir</a:t>
            </a:r>
            <a:r>
              <a:rPr lang="en-US" sz="2099" dirty="0">
                <a:solidFill>
                  <a:srgbClr val="000000"/>
                </a:solidFill>
                <a:latin typeface="Barlow"/>
                <a:ea typeface="Barlow"/>
                <a:cs typeface="Barlow"/>
                <a:sym typeface="Barlow"/>
              </a:rPr>
              <a:t>.</a:t>
            </a:r>
          </a:p>
        </p:txBody>
      </p:sp>
      <p:sp>
        <p:nvSpPr>
          <p:cNvPr id="38" name="TextBox 38"/>
          <p:cNvSpPr txBox="1"/>
          <p:nvPr/>
        </p:nvSpPr>
        <p:spPr>
          <a:xfrm>
            <a:off x="4817628" y="4299254"/>
            <a:ext cx="3358874"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Metin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açıklamalarından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yaratıcı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özgün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görüntüler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üretir</a:t>
            </a:r>
            <a:r>
              <a:rPr lang="en-US" sz="2099" dirty="0">
                <a:solidFill>
                  <a:srgbClr val="000000"/>
                </a:solidFill>
                <a:latin typeface="Barlow"/>
                <a:ea typeface="Barlow"/>
                <a:cs typeface="Barlow"/>
                <a:sym typeface="Barlow"/>
              </a:rPr>
              <a:t>.</a:t>
            </a:r>
          </a:p>
        </p:txBody>
      </p:sp>
      <p:sp>
        <p:nvSpPr>
          <p:cNvPr id="39" name="TextBox 39"/>
          <p:cNvSpPr txBox="1"/>
          <p:nvPr/>
        </p:nvSpPr>
        <p:spPr>
          <a:xfrm>
            <a:off x="9300846" y="4326694"/>
            <a:ext cx="4058704"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Yazılı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metinleri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konuşan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yapay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zeka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avatarlarıyla</a:t>
            </a:r>
            <a:r>
              <a:rPr lang="en-US" sz="2099" dirty="0">
                <a:solidFill>
                  <a:srgbClr val="000000"/>
                </a:solidFill>
                <a:latin typeface="Barlow"/>
                <a:ea typeface="Barlow"/>
                <a:cs typeface="Barlow"/>
                <a:sym typeface="Barlow"/>
              </a:rPr>
              <a:t> video </a:t>
            </a:r>
            <a:r>
              <a:rPr lang="en-US" sz="2099" dirty="0" err="1">
                <a:solidFill>
                  <a:srgbClr val="000000"/>
                </a:solidFill>
                <a:latin typeface="Barlow"/>
                <a:ea typeface="Barlow"/>
                <a:cs typeface="Barlow"/>
                <a:sym typeface="Barlow"/>
              </a:rPr>
              <a:t>haline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getirir</a:t>
            </a:r>
            <a:r>
              <a:rPr lang="en-US" sz="2099" dirty="0">
                <a:solidFill>
                  <a:srgbClr val="000000"/>
                </a:solidFill>
                <a:latin typeface="Barlow"/>
                <a:ea typeface="Barlow"/>
                <a:cs typeface="Barlow"/>
                <a:sym typeface="Barlow"/>
              </a:rPr>
              <a:t>.</a:t>
            </a:r>
          </a:p>
        </p:txBody>
      </p:sp>
      <p:sp>
        <p:nvSpPr>
          <p:cNvPr id="40" name="TextBox 40"/>
          <p:cNvSpPr txBox="1"/>
          <p:nvPr/>
        </p:nvSpPr>
        <p:spPr>
          <a:xfrm>
            <a:off x="14105946" y="4040705"/>
            <a:ext cx="4299847"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https://www.visla.us/</a:t>
            </a:r>
          </a:p>
        </p:txBody>
      </p:sp>
      <p:sp>
        <p:nvSpPr>
          <p:cNvPr id="41" name="TextBox 41"/>
          <p:cNvSpPr txBox="1"/>
          <p:nvPr/>
        </p:nvSpPr>
        <p:spPr>
          <a:xfrm>
            <a:off x="14241649" y="4309053"/>
            <a:ext cx="393628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Metinden</a:t>
            </a:r>
            <a:r>
              <a:rPr lang="en-US" sz="2099" dirty="0">
                <a:solidFill>
                  <a:srgbClr val="000000"/>
                </a:solidFill>
                <a:latin typeface="Barlow"/>
                <a:ea typeface="Barlow"/>
                <a:cs typeface="Barlow"/>
                <a:sym typeface="Barlow"/>
              </a:rPr>
              <a:t> video </a:t>
            </a:r>
            <a:r>
              <a:rPr lang="en-US" sz="2099" dirty="0" err="1">
                <a:solidFill>
                  <a:srgbClr val="000000"/>
                </a:solidFill>
                <a:latin typeface="Barlow"/>
                <a:ea typeface="Barlow"/>
                <a:cs typeface="Barlow"/>
                <a:sym typeface="Barlow"/>
              </a:rPr>
              <a:t>oluşturma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otomatik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altyazı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ekleme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video </a:t>
            </a:r>
            <a:r>
              <a:rPr lang="en-US" sz="2099" dirty="0" err="1">
                <a:solidFill>
                  <a:srgbClr val="000000"/>
                </a:solidFill>
                <a:latin typeface="Barlow"/>
                <a:ea typeface="Barlow"/>
                <a:cs typeface="Barlow"/>
                <a:sym typeface="Barlow"/>
              </a:rPr>
              <a:t>düzenleme</a:t>
            </a:r>
            <a:r>
              <a:rPr lang="en-US" sz="2099" dirty="0">
                <a:solidFill>
                  <a:srgbClr val="000000"/>
                </a:solidFill>
                <a:latin typeface="Barlow"/>
                <a:ea typeface="Barlow"/>
                <a:cs typeface="Barlow"/>
                <a:sym typeface="Barlow"/>
              </a:rPr>
              <a:t>.</a:t>
            </a:r>
          </a:p>
        </p:txBody>
      </p:sp>
      <p:sp>
        <p:nvSpPr>
          <p:cNvPr id="42" name="TextBox 42"/>
          <p:cNvSpPr txBox="1"/>
          <p:nvPr/>
        </p:nvSpPr>
        <p:spPr>
          <a:xfrm>
            <a:off x="-1030668" y="8426852"/>
            <a:ext cx="6342585" cy="306524"/>
          </a:xfrm>
          <a:prstGeom prst="rect">
            <a:avLst/>
          </a:prstGeom>
        </p:spPr>
        <p:txBody>
          <a:bodyPr lIns="0" tIns="0" rIns="0" bIns="0" rtlCol="0" anchor="t">
            <a:spAutoFit/>
          </a:bodyPr>
          <a:lstStyle/>
          <a:p>
            <a:pPr algn="ctr">
              <a:lnSpc>
                <a:spcPts val="2147"/>
              </a:lnSpc>
            </a:pPr>
            <a:r>
              <a:rPr lang="en-US" sz="1988" b="1" spc="-43" dirty="0">
                <a:solidFill>
                  <a:srgbClr val="8564FB"/>
                </a:solidFill>
                <a:latin typeface="Telegraf Bold"/>
                <a:ea typeface="Telegraf Bold"/>
                <a:cs typeface="Telegraf Bold"/>
                <a:sym typeface="Telegraf Bold"/>
              </a:rPr>
              <a:t>https://www.heygen.com/</a:t>
            </a:r>
          </a:p>
        </p:txBody>
      </p:sp>
      <p:sp>
        <p:nvSpPr>
          <p:cNvPr id="43" name="TextBox 43"/>
          <p:cNvSpPr txBox="1"/>
          <p:nvPr/>
        </p:nvSpPr>
        <p:spPr>
          <a:xfrm>
            <a:off x="410213" y="8711797"/>
            <a:ext cx="3680862"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Metinleri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konuşan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yapay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zeka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avatarlarıyla</a:t>
            </a:r>
            <a:r>
              <a:rPr lang="en-US" sz="2099" dirty="0">
                <a:solidFill>
                  <a:srgbClr val="000000"/>
                </a:solidFill>
                <a:latin typeface="Barlow"/>
                <a:ea typeface="Barlow"/>
                <a:cs typeface="Barlow"/>
                <a:sym typeface="Barlow"/>
              </a:rPr>
              <a:t> video </a:t>
            </a:r>
            <a:r>
              <a:rPr lang="en-US" sz="2099" dirty="0" err="1">
                <a:solidFill>
                  <a:srgbClr val="000000"/>
                </a:solidFill>
                <a:latin typeface="Barlow"/>
                <a:ea typeface="Barlow"/>
                <a:cs typeface="Barlow"/>
                <a:sym typeface="Barlow"/>
              </a:rPr>
              <a:t>haline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getirir</a:t>
            </a:r>
            <a:r>
              <a:rPr lang="en-US" sz="2099" dirty="0">
                <a:solidFill>
                  <a:srgbClr val="000000"/>
                </a:solidFill>
                <a:latin typeface="Barlow"/>
                <a:ea typeface="Barlow"/>
                <a:cs typeface="Barlow"/>
                <a:sym typeface="Barlow"/>
              </a:rPr>
              <a:t>.</a:t>
            </a:r>
          </a:p>
        </p:txBody>
      </p:sp>
      <p:sp>
        <p:nvSpPr>
          <p:cNvPr id="44" name="TextBox 44"/>
          <p:cNvSpPr txBox="1"/>
          <p:nvPr/>
        </p:nvSpPr>
        <p:spPr>
          <a:xfrm>
            <a:off x="3845636"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https://www.beautiful.ai/</a:t>
            </a:r>
          </a:p>
        </p:txBody>
      </p:sp>
      <p:sp>
        <p:nvSpPr>
          <p:cNvPr id="45" name="TextBox 45"/>
          <p:cNvSpPr txBox="1"/>
          <p:nvPr/>
        </p:nvSpPr>
        <p:spPr>
          <a:xfrm>
            <a:off x="4786120" y="8709772"/>
            <a:ext cx="4314455" cy="73723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Profesyonel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etkileyici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sunumlar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oluşturmayı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kolaylaştırır</a:t>
            </a:r>
            <a:r>
              <a:rPr lang="en-US" sz="2099" dirty="0">
                <a:solidFill>
                  <a:srgbClr val="000000"/>
                </a:solidFill>
                <a:latin typeface="Barlow"/>
                <a:ea typeface="Barlow"/>
                <a:cs typeface="Barlow"/>
                <a:sym typeface="Barlow"/>
              </a:rPr>
              <a:t>.</a:t>
            </a:r>
          </a:p>
        </p:txBody>
      </p:sp>
      <p:sp>
        <p:nvSpPr>
          <p:cNvPr id="46" name="TextBox 46"/>
          <p:cNvSpPr txBox="1"/>
          <p:nvPr/>
        </p:nvSpPr>
        <p:spPr>
          <a:xfrm>
            <a:off x="8222501"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https://www.canva.com/</a:t>
            </a:r>
          </a:p>
        </p:txBody>
      </p:sp>
      <p:sp>
        <p:nvSpPr>
          <p:cNvPr id="47" name="TextBox 47"/>
          <p:cNvSpPr txBox="1"/>
          <p:nvPr/>
        </p:nvSpPr>
        <p:spPr>
          <a:xfrm>
            <a:off x="9238364" y="8691512"/>
            <a:ext cx="4731751" cy="148018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Sosyal</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medya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gönderilerinden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sunumlara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posterlerden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videolara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kadar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geniş</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yelpazede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tasarım</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araçları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a:t>
            </a:r>
            <a:r>
              <a:rPr lang="en-US" sz="2099" dirty="0">
                <a:solidFill>
                  <a:srgbClr val="000000"/>
                </a:solidFill>
                <a:latin typeface="Barlow"/>
                <a:ea typeface="Barlow"/>
                <a:cs typeface="Barlow"/>
                <a:sym typeface="Barlow"/>
              </a:rPr>
              <a:t>.</a:t>
            </a:r>
          </a:p>
        </p:txBody>
      </p:sp>
      <p:sp>
        <p:nvSpPr>
          <p:cNvPr id="48" name="TextBox 48"/>
          <p:cNvSpPr txBox="1"/>
          <p:nvPr/>
        </p:nvSpPr>
        <p:spPr>
          <a:xfrm>
            <a:off x="13315313"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https://www.slidesai.io/</a:t>
            </a:r>
          </a:p>
        </p:txBody>
      </p:sp>
      <p:sp>
        <p:nvSpPr>
          <p:cNvPr id="49" name="TextBox 49"/>
          <p:cNvSpPr txBox="1"/>
          <p:nvPr/>
        </p:nvSpPr>
        <p:spPr>
          <a:xfrm>
            <a:off x="14496291" y="8691512"/>
            <a:ext cx="3694339" cy="1108710"/>
          </a:xfrm>
          <a:prstGeom prst="rect">
            <a:avLst/>
          </a:prstGeom>
        </p:spPr>
        <p:txBody>
          <a:bodyPr lIns="0" tIns="0" rIns="0" bIns="0" rtlCol="0" anchor="t">
            <a:spAutoFit/>
          </a:bodyPr>
          <a:lstStyle/>
          <a:p>
            <a:pPr algn="ctr">
              <a:lnSpc>
                <a:spcPts val="2939"/>
              </a:lnSpc>
              <a:spcBef>
                <a:spcPct val="0"/>
              </a:spcBef>
            </a:pPr>
            <a:r>
              <a:rPr lang="en-US" sz="2099" dirty="0">
                <a:solidFill>
                  <a:srgbClr val="000000"/>
                </a:solidFill>
                <a:latin typeface="Barlow"/>
                <a:ea typeface="Barlow"/>
                <a:cs typeface="Barlow"/>
                <a:sym typeface="Barlow"/>
              </a:rPr>
              <a:t>Google </a:t>
            </a:r>
            <a:r>
              <a:rPr lang="en-US" sz="2099" dirty="0" err="1">
                <a:solidFill>
                  <a:srgbClr val="000000"/>
                </a:solidFill>
                <a:latin typeface="Barlow"/>
                <a:ea typeface="Barlow"/>
                <a:cs typeface="Barlow"/>
                <a:sym typeface="Barlow"/>
              </a:rPr>
              <a:t>Sunumlar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içinde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hızlı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kolay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şekilde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sunumlar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a:t>
            </a:r>
            <a:r>
              <a:rPr lang="en-US" sz="2099" dirty="0">
                <a:solidFill>
                  <a:srgbClr val="000000"/>
                </a:solidFill>
                <a:latin typeface="Barlow"/>
                <a:ea typeface="Barlow"/>
                <a:cs typeface="Barlow"/>
                <a:sym typeface="Barlow"/>
              </a:rPr>
              <a:t>.</a:t>
            </a:r>
          </a:p>
        </p:txBody>
      </p:sp>
      <p:sp>
        <p:nvSpPr>
          <p:cNvPr id="50"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39538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930" y="1764012"/>
            <a:ext cx="3439778" cy="2186336"/>
            <a:chOff x="0" y="0"/>
            <a:chExt cx="10030460" cy="6375400"/>
          </a:xfrm>
        </p:grpSpPr>
        <p:sp>
          <p:nvSpPr>
            <p:cNvPr id="3" name="Freeform 3"/>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3F3F6"/>
            </a:solidFill>
            <a:ln w="12700">
              <a:solidFill>
                <a:srgbClr val="000000"/>
              </a:solidFill>
            </a:ln>
          </p:spPr>
        </p:sp>
        <p:sp>
          <p:nvSpPr>
            <p:cNvPr id="4" name="Freeform 4"/>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5" name="Group 5"/>
          <p:cNvGrpSpPr>
            <a:grpSpLocks noChangeAspect="1"/>
          </p:cNvGrpSpPr>
          <p:nvPr/>
        </p:nvGrpSpPr>
        <p:grpSpPr>
          <a:xfrm>
            <a:off x="4683807" y="1764012"/>
            <a:ext cx="3439778" cy="2186336"/>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8" name="Group 8"/>
          <p:cNvGrpSpPr>
            <a:grpSpLocks noChangeAspect="1"/>
          </p:cNvGrpSpPr>
          <p:nvPr/>
        </p:nvGrpSpPr>
        <p:grpSpPr>
          <a:xfrm>
            <a:off x="9537701" y="1782697"/>
            <a:ext cx="3439778" cy="2186336"/>
            <a:chOff x="0" y="0"/>
            <a:chExt cx="10030460" cy="6375400"/>
          </a:xfrm>
        </p:grpSpPr>
        <p:sp>
          <p:nvSpPr>
            <p:cNvPr id="9" name="Freeform 9"/>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10" name="Freeform 10"/>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1" name="Group 11"/>
          <p:cNvGrpSpPr>
            <a:grpSpLocks noChangeAspect="1"/>
          </p:cNvGrpSpPr>
          <p:nvPr/>
        </p:nvGrpSpPr>
        <p:grpSpPr>
          <a:xfrm>
            <a:off x="14335029" y="1764012"/>
            <a:ext cx="3439778" cy="2186336"/>
            <a:chOff x="0" y="0"/>
            <a:chExt cx="10030460" cy="6375400"/>
          </a:xfrm>
        </p:grpSpPr>
        <p:sp>
          <p:nvSpPr>
            <p:cNvPr id="12" name="Freeform 12"/>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19191B"/>
            </a:solidFill>
            <a:ln w="12700">
              <a:solidFill>
                <a:srgbClr val="000000"/>
              </a:solidFill>
            </a:ln>
          </p:spPr>
        </p:sp>
        <p:sp>
          <p:nvSpPr>
            <p:cNvPr id="13" name="Freeform 13"/>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4" name="Group 14"/>
          <p:cNvGrpSpPr>
            <a:grpSpLocks noChangeAspect="1"/>
          </p:cNvGrpSpPr>
          <p:nvPr/>
        </p:nvGrpSpPr>
        <p:grpSpPr>
          <a:xfrm>
            <a:off x="405858" y="6141739"/>
            <a:ext cx="3439778" cy="2186336"/>
            <a:chOff x="0" y="0"/>
            <a:chExt cx="10030460" cy="6375400"/>
          </a:xfrm>
        </p:grpSpPr>
        <p:sp>
          <p:nvSpPr>
            <p:cNvPr id="15" name="Freeform 15"/>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2"/>
              <a:stretch>
                <a:fillRect l="-80" r="-80"/>
              </a:stretch>
            </a:blipFill>
          </p:spPr>
        </p:sp>
        <p:sp>
          <p:nvSpPr>
            <p:cNvPr id="16" name="Freeform 16"/>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17" name="Group 17"/>
          <p:cNvGrpSpPr>
            <a:grpSpLocks noChangeAspect="1"/>
          </p:cNvGrpSpPr>
          <p:nvPr/>
        </p:nvGrpSpPr>
        <p:grpSpPr>
          <a:xfrm>
            <a:off x="9673905" y="6141739"/>
            <a:ext cx="3439778" cy="2186336"/>
            <a:chOff x="0" y="0"/>
            <a:chExt cx="10030460" cy="6375400"/>
          </a:xfrm>
        </p:grpSpPr>
        <p:sp>
          <p:nvSpPr>
            <p:cNvPr id="18" name="Freeform 18"/>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3"/>
              <a:stretch>
                <a:fillRect l="-9965" r="-7354"/>
              </a:stretch>
            </a:blipFill>
          </p:spPr>
        </p:sp>
        <p:sp>
          <p:nvSpPr>
            <p:cNvPr id="19" name="Freeform 19"/>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grpSp>
        <p:nvGrpSpPr>
          <p:cNvPr id="20" name="Group 20"/>
          <p:cNvGrpSpPr>
            <a:grpSpLocks noChangeAspect="1"/>
          </p:cNvGrpSpPr>
          <p:nvPr/>
        </p:nvGrpSpPr>
        <p:grpSpPr>
          <a:xfrm>
            <a:off x="14447183" y="6105468"/>
            <a:ext cx="3439778" cy="2186336"/>
            <a:chOff x="0" y="0"/>
            <a:chExt cx="10030460" cy="6375400"/>
          </a:xfrm>
        </p:grpSpPr>
        <p:sp>
          <p:nvSpPr>
            <p:cNvPr id="21" name="Freeform 21"/>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solidFill>
              <a:srgbClr val="FFFFFF"/>
            </a:solidFill>
            <a:ln w="12700">
              <a:solidFill>
                <a:srgbClr val="000000"/>
              </a:solidFill>
            </a:ln>
          </p:spPr>
        </p:sp>
        <p:sp>
          <p:nvSpPr>
            <p:cNvPr id="22" name="Freeform 22"/>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3" name="Freeform 23"/>
          <p:cNvSpPr/>
          <p:nvPr/>
        </p:nvSpPr>
        <p:spPr>
          <a:xfrm>
            <a:off x="434433" y="2309560"/>
            <a:ext cx="3156679" cy="1095174"/>
          </a:xfrm>
          <a:custGeom>
            <a:avLst/>
            <a:gdLst/>
            <a:ahLst/>
            <a:cxnLst/>
            <a:rect l="l" t="t" r="r" b="b"/>
            <a:pathLst>
              <a:path w="3156679" h="1095174">
                <a:moveTo>
                  <a:pt x="0" y="0"/>
                </a:moveTo>
                <a:lnTo>
                  <a:pt x="3156679" y="0"/>
                </a:lnTo>
                <a:lnTo>
                  <a:pt x="3156679" y="1095175"/>
                </a:lnTo>
                <a:lnTo>
                  <a:pt x="0" y="1095175"/>
                </a:lnTo>
                <a:lnTo>
                  <a:pt x="0" y="0"/>
                </a:lnTo>
                <a:close/>
              </a:path>
            </a:pathLst>
          </a:custGeom>
          <a:blipFill>
            <a:blip r:embed="rId4"/>
            <a:stretch>
              <a:fillRect/>
            </a:stretch>
          </a:blipFill>
        </p:spPr>
      </p:sp>
      <p:sp>
        <p:nvSpPr>
          <p:cNvPr id="24" name="Freeform 24"/>
          <p:cNvSpPr/>
          <p:nvPr/>
        </p:nvSpPr>
        <p:spPr>
          <a:xfrm>
            <a:off x="4821697" y="2381122"/>
            <a:ext cx="3192004" cy="989769"/>
          </a:xfrm>
          <a:custGeom>
            <a:avLst/>
            <a:gdLst/>
            <a:ahLst/>
            <a:cxnLst/>
            <a:rect l="l" t="t" r="r" b="b"/>
            <a:pathLst>
              <a:path w="3192004" h="989769">
                <a:moveTo>
                  <a:pt x="0" y="0"/>
                </a:moveTo>
                <a:lnTo>
                  <a:pt x="3192004" y="0"/>
                </a:lnTo>
                <a:lnTo>
                  <a:pt x="3192004" y="989768"/>
                </a:lnTo>
                <a:lnTo>
                  <a:pt x="0" y="989768"/>
                </a:lnTo>
                <a:lnTo>
                  <a:pt x="0" y="0"/>
                </a:lnTo>
                <a:close/>
              </a:path>
            </a:pathLst>
          </a:custGeom>
          <a:blipFill>
            <a:blip r:embed="rId5">
              <a:extLst>
                <a:ext uri="{96DAC541-7B7A-43D3-8B79-37D633B846F1}">
                  <asvg:svgBlip xmlns:asvg="http://schemas.microsoft.com/office/drawing/2016/SVG/main" xmlns="" r:embed="rId6"/>
                </a:ext>
              </a:extLst>
            </a:blip>
            <a:stretch>
              <a:fillRect l="-159" r="-159"/>
            </a:stretch>
          </a:blipFill>
        </p:spPr>
      </p:sp>
      <p:sp>
        <p:nvSpPr>
          <p:cNvPr id="25" name="Freeform 25"/>
          <p:cNvSpPr/>
          <p:nvPr/>
        </p:nvSpPr>
        <p:spPr>
          <a:xfrm>
            <a:off x="9634995" y="2428924"/>
            <a:ext cx="3188625" cy="894165"/>
          </a:xfrm>
          <a:custGeom>
            <a:avLst/>
            <a:gdLst/>
            <a:ahLst/>
            <a:cxnLst/>
            <a:rect l="l" t="t" r="r" b="b"/>
            <a:pathLst>
              <a:path w="3188625" h="894165">
                <a:moveTo>
                  <a:pt x="0" y="0"/>
                </a:moveTo>
                <a:lnTo>
                  <a:pt x="3188625" y="0"/>
                </a:lnTo>
                <a:lnTo>
                  <a:pt x="3188625" y="894164"/>
                </a:lnTo>
                <a:lnTo>
                  <a:pt x="0" y="8941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6" name="Group 26"/>
          <p:cNvGrpSpPr>
            <a:grpSpLocks noChangeAspect="1"/>
          </p:cNvGrpSpPr>
          <p:nvPr/>
        </p:nvGrpSpPr>
        <p:grpSpPr>
          <a:xfrm>
            <a:off x="4900627" y="6141739"/>
            <a:ext cx="3439778" cy="2186336"/>
            <a:chOff x="0" y="0"/>
            <a:chExt cx="10030460" cy="6375400"/>
          </a:xfrm>
        </p:grpSpPr>
        <p:sp>
          <p:nvSpPr>
            <p:cNvPr id="27" name="Freeform 27"/>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9"/>
              <a:stretch>
                <a:fillRect l="-8809" r="-14031"/>
              </a:stretch>
            </a:blipFill>
          </p:spPr>
        </p:sp>
        <p:sp>
          <p:nvSpPr>
            <p:cNvPr id="28" name="Freeform 28"/>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8567FC"/>
            </a:solidFill>
          </p:spPr>
        </p:sp>
      </p:grpSp>
      <p:sp>
        <p:nvSpPr>
          <p:cNvPr id="29" name="Freeform 29"/>
          <p:cNvSpPr/>
          <p:nvPr/>
        </p:nvSpPr>
        <p:spPr>
          <a:xfrm>
            <a:off x="14530053" y="2277221"/>
            <a:ext cx="3062274" cy="1093669"/>
          </a:xfrm>
          <a:custGeom>
            <a:avLst/>
            <a:gdLst/>
            <a:ahLst/>
            <a:cxnLst/>
            <a:rect l="l" t="t" r="r" b="b"/>
            <a:pathLst>
              <a:path w="3062274" h="1093669">
                <a:moveTo>
                  <a:pt x="0" y="0"/>
                </a:moveTo>
                <a:lnTo>
                  <a:pt x="3062275" y="0"/>
                </a:lnTo>
                <a:lnTo>
                  <a:pt x="3062275" y="1093669"/>
                </a:lnTo>
                <a:lnTo>
                  <a:pt x="0" y="1093669"/>
                </a:lnTo>
                <a:lnTo>
                  <a:pt x="0" y="0"/>
                </a:lnTo>
                <a:close/>
              </a:path>
            </a:pathLst>
          </a:custGeom>
          <a:blipFill>
            <a:blip r:embed="rId10"/>
            <a:stretch>
              <a:fillRect/>
            </a:stretch>
          </a:blipFill>
        </p:spPr>
      </p:sp>
      <p:sp>
        <p:nvSpPr>
          <p:cNvPr id="30" name="Freeform 30"/>
          <p:cNvSpPr/>
          <p:nvPr/>
        </p:nvSpPr>
        <p:spPr>
          <a:xfrm>
            <a:off x="14638622" y="6903885"/>
            <a:ext cx="3056899" cy="646652"/>
          </a:xfrm>
          <a:custGeom>
            <a:avLst/>
            <a:gdLst/>
            <a:ahLst/>
            <a:cxnLst/>
            <a:rect l="l" t="t" r="r" b="b"/>
            <a:pathLst>
              <a:path w="3056899" h="646652">
                <a:moveTo>
                  <a:pt x="0" y="0"/>
                </a:moveTo>
                <a:lnTo>
                  <a:pt x="3056899" y="0"/>
                </a:lnTo>
                <a:lnTo>
                  <a:pt x="3056899" y="646652"/>
                </a:lnTo>
                <a:lnTo>
                  <a:pt x="0" y="646652"/>
                </a:lnTo>
                <a:lnTo>
                  <a:pt x="0" y="0"/>
                </a:lnTo>
                <a:close/>
              </a:path>
            </a:pathLst>
          </a:custGeom>
          <a:blipFill>
            <a:blip r:embed="rId11"/>
            <a:stretch>
              <a:fillRect/>
            </a:stretch>
          </a:blipFill>
        </p:spPr>
      </p:sp>
      <p:sp>
        <p:nvSpPr>
          <p:cNvPr id="31" name="TextBox 31"/>
          <p:cNvSpPr txBox="1"/>
          <p:nvPr/>
        </p:nvSpPr>
        <p:spPr>
          <a:xfrm>
            <a:off x="0" y="188747"/>
            <a:ext cx="18177930" cy="932003"/>
          </a:xfrm>
          <a:prstGeom prst="rect">
            <a:avLst/>
          </a:prstGeom>
        </p:spPr>
        <p:txBody>
          <a:bodyPr lIns="0" tIns="0" rIns="0" bIns="0" rtlCol="0" anchor="t">
            <a:spAutoFit/>
          </a:bodyPr>
          <a:lstStyle/>
          <a:p>
            <a:pPr algn="ctr">
              <a:lnSpc>
                <a:spcPts val="6647"/>
              </a:lnSpc>
            </a:pPr>
            <a:r>
              <a:rPr lang="en-US" sz="6155" b="1" spc="-135">
                <a:solidFill>
                  <a:srgbClr val="8564FB"/>
                </a:solidFill>
                <a:latin typeface="Telegraf Bold"/>
                <a:ea typeface="Telegraf Bold"/>
                <a:cs typeface="Telegraf Bold"/>
                <a:sym typeface="Telegraf Bold"/>
              </a:rPr>
              <a:t>Ve Daha Fazlası</a:t>
            </a:r>
          </a:p>
        </p:txBody>
      </p:sp>
      <p:sp>
        <p:nvSpPr>
          <p:cNvPr id="32" name="TextBox 32"/>
          <p:cNvSpPr txBox="1"/>
          <p:nvPr/>
        </p:nvSpPr>
        <p:spPr>
          <a:xfrm>
            <a:off x="75866" y="4040705"/>
            <a:ext cx="4099761"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https://aistudio.google.com/</a:t>
            </a:r>
          </a:p>
        </p:txBody>
      </p:sp>
      <p:sp>
        <p:nvSpPr>
          <p:cNvPr id="33" name="TextBox 33"/>
          <p:cNvSpPr txBox="1"/>
          <p:nvPr/>
        </p:nvSpPr>
        <p:spPr>
          <a:xfrm>
            <a:off x="3331320" y="4015815"/>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https://search.brave.com/</a:t>
            </a:r>
          </a:p>
        </p:txBody>
      </p:sp>
      <p:sp>
        <p:nvSpPr>
          <p:cNvPr id="34" name="TextBox 34"/>
          <p:cNvSpPr txBox="1"/>
          <p:nvPr/>
        </p:nvSpPr>
        <p:spPr>
          <a:xfrm>
            <a:off x="8896213" y="4015815"/>
            <a:ext cx="4901920"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https://duckduckgo.com/</a:t>
            </a:r>
          </a:p>
        </p:txBody>
      </p:sp>
      <p:sp>
        <p:nvSpPr>
          <p:cNvPr id="35" name="TextBox 35"/>
          <p:cNvSpPr txBox="1"/>
          <p:nvPr/>
        </p:nvSpPr>
        <p:spPr>
          <a:xfrm>
            <a:off x="75866" y="4295425"/>
            <a:ext cx="4245712"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Google'ın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yapay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zeka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modellerini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geliştirmek</a:t>
            </a:r>
            <a:r>
              <a:rPr lang="en-US" sz="2099" dirty="0">
                <a:solidFill>
                  <a:srgbClr val="000000"/>
                </a:solidFill>
                <a:latin typeface="Barlow"/>
                <a:ea typeface="Barlow"/>
                <a:cs typeface="Barlow"/>
                <a:sym typeface="Barlow"/>
              </a:rPr>
              <a:t>, test </a:t>
            </a:r>
            <a:r>
              <a:rPr lang="en-US" sz="2099" dirty="0" err="1">
                <a:solidFill>
                  <a:srgbClr val="000000"/>
                </a:solidFill>
                <a:latin typeface="Barlow"/>
                <a:ea typeface="Barlow"/>
                <a:cs typeface="Barlow"/>
                <a:sym typeface="Barlow"/>
              </a:rPr>
              <a:t>etmek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kullanmak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için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sunduğu</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platformdur</a:t>
            </a:r>
            <a:r>
              <a:rPr lang="en-US" sz="2099" dirty="0">
                <a:solidFill>
                  <a:srgbClr val="000000"/>
                </a:solidFill>
                <a:latin typeface="Barlow"/>
                <a:ea typeface="Barlow"/>
                <a:cs typeface="Barlow"/>
                <a:sym typeface="Barlow"/>
              </a:rPr>
              <a:t>.</a:t>
            </a:r>
          </a:p>
        </p:txBody>
      </p:sp>
      <p:sp>
        <p:nvSpPr>
          <p:cNvPr id="36" name="TextBox 36"/>
          <p:cNvSpPr txBox="1"/>
          <p:nvPr/>
        </p:nvSpPr>
        <p:spPr>
          <a:xfrm>
            <a:off x="4535477" y="4274253"/>
            <a:ext cx="4000886" cy="1480185"/>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Gizliliğe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önem</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bağımsız</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motoru</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Kullanıcı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verilerini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izlemez</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reklam</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odaklı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olmayan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sonuçlar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a:t>
            </a:r>
            <a:r>
              <a:rPr lang="en-US" sz="2099" dirty="0">
                <a:solidFill>
                  <a:srgbClr val="000000"/>
                </a:solidFill>
                <a:latin typeface="Barlow"/>
                <a:ea typeface="Barlow"/>
                <a:cs typeface="Barlow"/>
                <a:sym typeface="Barlow"/>
              </a:rPr>
              <a:t>.</a:t>
            </a:r>
          </a:p>
        </p:txBody>
      </p:sp>
      <p:sp>
        <p:nvSpPr>
          <p:cNvPr id="37" name="TextBox 37"/>
          <p:cNvSpPr txBox="1"/>
          <p:nvPr/>
        </p:nvSpPr>
        <p:spPr>
          <a:xfrm>
            <a:off x="9425652" y="4277266"/>
            <a:ext cx="393628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Gizliliğe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odaklanan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motoru</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Kullanıcı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verilerini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izlemez</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veya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kaydetmez</a:t>
            </a:r>
            <a:r>
              <a:rPr lang="en-US" sz="2099" dirty="0">
                <a:solidFill>
                  <a:srgbClr val="000000"/>
                </a:solidFill>
                <a:latin typeface="Barlow"/>
                <a:ea typeface="Barlow"/>
                <a:cs typeface="Barlow"/>
                <a:sym typeface="Barlow"/>
              </a:rPr>
              <a:t>, </a:t>
            </a:r>
          </a:p>
        </p:txBody>
      </p:sp>
      <p:sp>
        <p:nvSpPr>
          <p:cNvPr id="38" name="TextBox 38"/>
          <p:cNvSpPr txBox="1"/>
          <p:nvPr/>
        </p:nvSpPr>
        <p:spPr>
          <a:xfrm>
            <a:off x="14105946" y="4040705"/>
            <a:ext cx="4299847"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https://you.com/</a:t>
            </a:r>
          </a:p>
        </p:txBody>
      </p:sp>
      <p:sp>
        <p:nvSpPr>
          <p:cNvPr id="39" name="TextBox 39"/>
          <p:cNvSpPr txBox="1"/>
          <p:nvPr/>
        </p:nvSpPr>
        <p:spPr>
          <a:xfrm>
            <a:off x="13494659" y="4322339"/>
            <a:ext cx="470867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Arama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yetenekleri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sunarken</a:t>
            </a:r>
            <a:r>
              <a:rPr lang="en-US" sz="2099" dirty="0">
                <a:solidFill>
                  <a:srgbClr val="000000"/>
                </a:solidFill>
                <a:latin typeface="Barlow"/>
                <a:ea typeface="Barlow"/>
                <a:cs typeface="Barlow"/>
                <a:sym typeface="Barlow"/>
              </a:rPr>
              <a:t>, You.com </a:t>
            </a:r>
            <a:r>
              <a:rPr lang="en-US" sz="2099" dirty="0" err="1">
                <a:solidFill>
                  <a:srgbClr val="000000"/>
                </a:solidFill>
                <a:latin typeface="Barlow"/>
                <a:ea typeface="Barlow"/>
                <a:cs typeface="Barlow"/>
                <a:sym typeface="Barlow"/>
              </a:rPr>
              <a:t>sohbet</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odaklı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bir</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yapay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zeka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asistanına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öncelik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verecek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şekilde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a:t>
            </a:r>
            <a:r>
              <a:rPr lang="en-US" sz="2099" dirty="0">
                <a:solidFill>
                  <a:srgbClr val="000000"/>
                </a:solidFill>
                <a:latin typeface="Barlow"/>
                <a:ea typeface="Barlow"/>
                <a:cs typeface="Barlow"/>
                <a:sym typeface="Barlow"/>
              </a:rPr>
              <a:t>.</a:t>
            </a:r>
          </a:p>
        </p:txBody>
      </p:sp>
      <p:sp>
        <p:nvSpPr>
          <p:cNvPr id="40" name="TextBox 40"/>
          <p:cNvSpPr txBox="1"/>
          <p:nvPr/>
        </p:nvSpPr>
        <p:spPr>
          <a:xfrm>
            <a:off x="-1070673"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https://anytype.io/</a:t>
            </a:r>
          </a:p>
        </p:txBody>
      </p:sp>
      <p:sp>
        <p:nvSpPr>
          <p:cNvPr id="41" name="TextBox 41"/>
          <p:cNvSpPr txBox="1"/>
          <p:nvPr/>
        </p:nvSpPr>
        <p:spPr>
          <a:xfrm>
            <a:off x="228153" y="8711381"/>
            <a:ext cx="4197939" cy="1108710"/>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Barlow"/>
                <a:ea typeface="Barlow"/>
                <a:cs typeface="Barlow"/>
                <a:sym typeface="Barlow"/>
              </a:rPr>
              <a:t>Not alma, görev yönetimi ve bilgi organizasyonu gibi işlevleri bir araya getiren, gizlilik odaklı bir uygulama.</a:t>
            </a:r>
          </a:p>
        </p:txBody>
      </p:sp>
      <p:sp>
        <p:nvSpPr>
          <p:cNvPr id="42" name="TextBox 42"/>
          <p:cNvSpPr txBox="1"/>
          <p:nvPr/>
        </p:nvSpPr>
        <p:spPr>
          <a:xfrm>
            <a:off x="4516795" y="8711381"/>
            <a:ext cx="4572170" cy="1480185"/>
          </a:xfrm>
          <a:prstGeom prst="rect">
            <a:avLst/>
          </a:prstGeom>
        </p:spPr>
        <p:txBody>
          <a:bodyPr wrap="square" lIns="0" tIns="0" rIns="0" bIns="0" rtlCol="0" anchor="t">
            <a:spAutoFit/>
          </a:bodyPr>
          <a:lstStyle/>
          <a:p>
            <a:pPr algn="ctr">
              <a:lnSpc>
                <a:spcPts val="2939"/>
              </a:lnSpc>
              <a:spcBef>
                <a:spcPct val="0"/>
              </a:spcBef>
            </a:pPr>
            <a:r>
              <a:rPr lang="en-US" sz="2099" dirty="0">
                <a:solidFill>
                  <a:srgbClr val="000000"/>
                </a:solidFill>
                <a:latin typeface="Barlow"/>
                <a:ea typeface="Barlow"/>
                <a:cs typeface="Barlow"/>
                <a:sym typeface="Barlow"/>
              </a:rPr>
              <a:t>Not </a:t>
            </a:r>
            <a:r>
              <a:rPr lang="en-US" sz="2099" dirty="0" err="1">
                <a:solidFill>
                  <a:srgbClr val="000000"/>
                </a:solidFill>
                <a:latin typeface="Barlow"/>
                <a:ea typeface="Barlow"/>
                <a:cs typeface="Barlow"/>
                <a:sym typeface="Barlow"/>
              </a:rPr>
              <a:t>almaya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görevleri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yönetmeye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projeleri</a:t>
            </a:r>
            <a:r>
              <a:rPr lang="en-US" sz="2099" dirty="0">
                <a:solidFill>
                  <a:srgbClr val="000000"/>
                </a:solidFill>
                <a:latin typeface="Barlow"/>
                <a:ea typeface="Barlow"/>
                <a:cs typeface="Barlow"/>
                <a:sym typeface="Barlow"/>
              </a:rPr>
              <a:t> organize </a:t>
            </a:r>
            <a:r>
              <a:rPr lang="en-US" sz="2099" dirty="0" err="1">
                <a:solidFill>
                  <a:srgbClr val="000000"/>
                </a:solidFill>
                <a:latin typeface="Barlow"/>
                <a:ea typeface="Barlow"/>
                <a:cs typeface="Barlow"/>
                <a:sym typeface="Barlow"/>
              </a:rPr>
              <a:t>etmeye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veritabanları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oluşturmaya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olanak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tanıyan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çok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yönlü</a:t>
            </a:r>
            <a:r>
              <a:rPr lang="en-US" sz="2099" dirty="0">
                <a:solidFill>
                  <a:srgbClr val="000000"/>
                </a:solidFill>
                <a:latin typeface="Barlow"/>
                <a:ea typeface="Barlow"/>
                <a:cs typeface="Barlow"/>
                <a:sym typeface="Barlow"/>
              </a:rPr>
              <a:t> </a:t>
            </a:r>
            <a:r>
              <a:rPr lang="en-US" sz="2099" dirty="0" err="1" smtClean="0">
                <a:solidFill>
                  <a:srgbClr val="000000"/>
                </a:solidFill>
                <a:latin typeface="Barlow"/>
                <a:ea typeface="Barlow"/>
                <a:cs typeface="Barlow"/>
                <a:sym typeface="Barlow"/>
              </a:rPr>
              <a:t>üretkenlik</a:t>
            </a:r>
            <a:r>
              <a:rPr lang="en-US" sz="2099" dirty="0" smtClean="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aracı</a:t>
            </a:r>
            <a:r>
              <a:rPr lang="en-US" sz="2099" dirty="0">
                <a:solidFill>
                  <a:srgbClr val="000000"/>
                </a:solidFill>
                <a:latin typeface="Barlow"/>
                <a:ea typeface="Barlow"/>
                <a:cs typeface="Barlow"/>
                <a:sym typeface="Barlow"/>
              </a:rPr>
              <a:t>.</a:t>
            </a:r>
          </a:p>
        </p:txBody>
      </p:sp>
      <p:sp>
        <p:nvSpPr>
          <p:cNvPr id="43" name="TextBox 43"/>
          <p:cNvSpPr txBox="1"/>
          <p:nvPr/>
        </p:nvSpPr>
        <p:spPr>
          <a:xfrm>
            <a:off x="8222501"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https://gemini.google.com/</a:t>
            </a:r>
          </a:p>
        </p:txBody>
      </p:sp>
      <p:sp>
        <p:nvSpPr>
          <p:cNvPr id="44" name="TextBox 44"/>
          <p:cNvSpPr txBox="1"/>
          <p:nvPr/>
        </p:nvSpPr>
        <p:spPr>
          <a:xfrm>
            <a:off x="9249834" y="8759006"/>
            <a:ext cx="4731751" cy="1108710"/>
          </a:xfrm>
          <a:prstGeom prst="rect">
            <a:avLst/>
          </a:prstGeom>
        </p:spPr>
        <p:txBody>
          <a:bodyPr lIns="0" tIns="0" rIns="0" bIns="0" rtlCol="0" anchor="t">
            <a:spAutoFit/>
          </a:bodyPr>
          <a:lstStyle/>
          <a:p>
            <a:pPr algn="ctr">
              <a:lnSpc>
                <a:spcPts val="2939"/>
              </a:lnSpc>
              <a:spcBef>
                <a:spcPct val="0"/>
              </a:spcBef>
            </a:pPr>
            <a:r>
              <a:rPr lang="en-US" sz="2099" dirty="0">
                <a:solidFill>
                  <a:srgbClr val="000000"/>
                </a:solidFill>
                <a:latin typeface="Barlow"/>
                <a:ea typeface="Barlow"/>
                <a:cs typeface="Barlow"/>
                <a:sym typeface="Barlow"/>
              </a:rPr>
              <a:t>Google </a:t>
            </a:r>
            <a:r>
              <a:rPr lang="en-US" sz="2099" dirty="0" err="1">
                <a:solidFill>
                  <a:srgbClr val="000000"/>
                </a:solidFill>
                <a:latin typeface="Barlow"/>
                <a:ea typeface="Barlow"/>
                <a:cs typeface="Barlow"/>
                <a:sym typeface="Barlow"/>
              </a:rPr>
              <a:t>tarafından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geliştirilen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çok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çeşitli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görevleri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yerine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getirebilen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yapay</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zeka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modeli</a:t>
            </a:r>
            <a:r>
              <a:rPr lang="en-US" sz="2099" dirty="0">
                <a:solidFill>
                  <a:srgbClr val="000000"/>
                </a:solidFill>
                <a:latin typeface="Barlow"/>
                <a:ea typeface="Barlow"/>
                <a:cs typeface="Barlow"/>
                <a:sym typeface="Barlow"/>
              </a:rPr>
              <a:t>. </a:t>
            </a:r>
          </a:p>
        </p:txBody>
      </p:sp>
      <p:sp>
        <p:nvSpPr>
          <p:cNvPr id="45" name="TextBox 45"/>
          <p:cNvSpPr txBox="1"/>
          <p:nvPr/>
        </p:nvSpPr>
        <p:spPr>
          <a:xfrm>
            <a:off x="13315313" y="8452482"/>
            <a:ext cx="6342585"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https://www.deepseek.com/</a:t>
            </a:r>
          </a:p>
        </p:txBody>
      </p:sp>
      <p:sp>
        <p:nvSpPr>
          <p:cNvPr id="46" name="TextBox 46"/>
          <p:cNvSpPr txBox="1"/>
          <p:nvPr/>
        </p:nvSpPr>
        <p:spPr>
          <a:xfrm>
            <a:off x="14182358" y="8759006"/>
            <a:ext cx="4147021" cy="1108710"/>
          </a:xfrm>
          <a:prstGeom prst="rect">
            <a:avLst/>
          </a:prstGeom>
        </p:spPr>
        <p:txBody>
          <a:bodyPr lIns="0" tIns="0" rIns="0" bIns="0" rtlCol="0" anchor="t">
            <a:spAutoFit/>
          </a:bodyPr>
          <a:lstStyle/>
          <a:p>
            <a:pPr algn="ctr">
              <a:lnSpc>
                <a:spcPts val="2939"/>
              </a:lnSpc>
              <a:spcBef>
                <a:spcPct val="0"/>
              </a:spcBef>
            </a:pPr>
            <a:r>
              <a:rPr lang="en-US" sz="2099" dirty="0" err="1">
                <a:solidFill>
                  <a:srgbClr val="000000"/>
                </a:solidFill>
                <a:latin typeface="Barlow"/>
                <a:ea typeface="Barlow"/>
                <a:cs typeface="Barlow"/>
                <a:sym typeface="Barlow"/>
              </a:rPr>
              <a:t>Büyük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veri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kümelerini</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hızlıca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tarayarak</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kullanıcıların</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aradıkları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bilgilere</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kolayca</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ulaşmalarını</a:t>
            </a:r>
            <a:r>
              <a:rPr lang="en-US" sz="2099" dirty="0">
                <a:solidFill>
                  <a:srgbClr val="000000"/>
                </a:solidFill>
                <a:latin typeface="Barlow"/>
                <a:ea typeface="Barlow"/>
                <a:cs typeface="Barlow"/>
                <a:sym typeface="Barlow"/>
              </a:rPr>
              <a:t> </a:t>
            </a:r>
            <a:r>
              <a:rPr lang="en-US" sz="2099" dirty="0" err="1">
                <a:solidFill>
                  <a:srgbClr val="000000"/>
                </a:solidFill>
                <a:latin typeface="Barlow"/>
                <a:ea typeface="Barlow"/>
                <a:cs typeface="Barlow"/>
                <a:sym typeface="Barlow"/>
              </a:rPr>
              <a:t>sağlar</a:t>
            </a:r>
            <a:r>
              <a:rPr lang="en-US" sz="2099" dirty="0">
                <a:solidFill>
                  <a:srgbClr val="000000"/>
                </a:solidFill>
                <a:latin typeface="Barlow"/>
                <a:ea typeface="Barlow"/>
                <a:cs typeface="Barlow"/>
                <a:sym typeface="Barlow"/>
              </a:rPr>
              <a:t>. </a:t>
            </a:r>
          </a:p>
        </p:txBody>
      </p:sp>
      <p:sp>
        <p:nvSpPr>
          <p:cNvPr id="47" name="TextBox 47"/>
          <p:cNvSpPr txBox="1"/>
          <p:nvPr/>
        </p:nvSpPr>
        <p:spPr>
          <a:xfrm>
            <a:off x="4523868" y="8452482"/>
            <a:ext cx="4299847" cy="306524"/>
          </a:xfrm>
          <a:prstGeom prst="rect">
            <a:avLst/>
          </a:prstGeom>
        </p:spPr>
        <p:txBody>
          <a:bodyPr lIns="0" tIns="0" rIns="0" bIns="0" rtlCol="0" anchor="t">
            <a:spAutoFit/>
          </a:bodyPr>
          <a:lstStyle/>
          <a:p>
            <a:pPr algn="ctr">
              <a:lnSpc>
                <a:spcPts val="2147"/>
              </a:lnSpc>
            </a:pPr>
            <a:r>
              <a:rPr lang="en-US" sz="1988" b="1" spc="-43">
                <a:solidFill>
                  <a:srgbClr val="8564FB"/>
                </a:solidFill>
                <a:latin typeface="Telegraf Bold"/>
                <a:ea typeface="Telegraf Bold"/>
                <a:cs typeface="Telegraf Bold"/>
                <a:sym typeface="Telegraf Bold"/>
              </a:rPr>
              <a:t>https://www.notion.com/</a:t>
            </a:r>
          </a:p>
        </p:txBody>
      </p:sp>
      <p:sp>
        <p:nvSpPr>
          <p:cNvPr id="48"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33728012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Resim 18"/>
          <p:cNvPicPr>
            <a:picLocks noChangeAspect="1"/>
          </p:cNvPicPr>
          <p:nvPr/>
        </p:nvPicPr>
        <p:blipFill>
          <a:blip r:embed="rId2"/>
          <a:stretch>
            <a:fillRect/>
          </a:stretch>
        </p:blipFill>
        <p:spPr>
          <a:xfrm>
            <a:off x="218849" y="156579"/>
            <a:ext cx="8407826" cy="9563100"/>
          </a:xfrm>
          <a:prstGeom prst="rect">
            <a:avLst/>
          </a:prstGeom>
          <a:ln>
            <a:noFill/>
          </a:ln>
          <a:effectLst>
            <a:outerShdw blurRad="190500" algn="tl" rotWithShape="0">
              <a:srgbClr val="000000">
                <a:alpha val="70000"/>
              </a:srgbClr>
            </a:outerShdw>
          </a:effectLst>
        </p:spPr>
      </p:pic>
      <p:pic>
        <p:nvPicPr>
          <p:cNvPr id="20" name="Resim 19"/>
          <p:cNvPicPr>
            <a:picLocks noChangeAspect="1"/>
          </p:cNvPicPr>
          <p:nvPr/>
        </p:nvPicPr>
        <p:blipFill>
          <a:blip r:embed="rId3"/>
          <a:stretch>
            <a:fillRect/>
          </a:stretch>
        </p:blipFill>
        <p:spPr>
          <a:xfrm>
            <a:off x="9691031" y="128733"/>
            <a:ext cx="8145871" cy="9563100"/>
          </a:xfrm>
          <a:prstGeom prst="rect">
            <a:avLst/>
          </a:prstGeom>
          <a:ln>
            <a:noFill/>
          </a:ln>
          <a:effectLst>
            <a:outerShdw blurRad="190500" algn="tl" rotWithShape="0">
              <a:srgbClr val="000000">
                <a:alpha val="70000"/>
              </a:srgbClr>
            </a:outerShdw>
          </a:effectLst>
        </p:spPr>
      </p:pic>
      <p:sp>
        <p:nvSpPr>
          <p:cNvPr id="21" name="Dikdörtgen 20"/>
          <p:cNvSpPr/>
          <p:nvPr/>
        </p:nvSpPr>
        <p:spPr>
          <a:xfrm>
            <a:off x="447145" y="9813150"/>
            <a:ext cx="8105104" cy="338554"/>
          </a:xfrm>
          <a:prstGeom prst="rect">
            <a:avLst/>
          </a:prstGeom>
        </p:spPr>
        <p:txBody>
          <a:bodyPr wrap="none">
            <a:spAutoFit/>
          </a:bodyPr>
          <a:lstStyle/>
          <a:p>
            <a:r>
              <a:rPr lang="tr-TR" sz="1600" dirty="0">
                <a:latin typeface="Barlow" panose="020B0604020202020204" charset="0"/>
                <a:cs typeface="Barlow" panose="020B0604020202020204" charset="0"/>
                <a:hlinkClick r:id="rId4"/>
              </a:rPr>
              <a:t>https://</a:t>
            </a:r>
            <a:r>
              <a:rPr lang="tr-TR" sz="1600" dirty="0" smtClean="0">
                <a:latin typeface="Barlow" panose="020B0604020202020204" charset="0"/>
                <a:cs typeface="Barlow" panose="020B0604020202020204" charset="0"/>
                <a:hlinkClick r:id="rId4"/>
              </a:rPr>
              <a:t>t24.com.tr/yazarlar/ozancan-ozdemir/yapay-zekadan-arastirmaci-olur-mu,46288</a:t>
            </a:r>
            <a:r>
              <a:rPr lang="tr-TR" sz="1600" dirty="0" smtClean="0">
                <a:latin typeface="Barlow" panose="020B0604020202020204" charset="0"/>
                <a:cs typeface="Barlow" panose="020B0604020202020204" charset="0"/>
              </a:rPr>
              <a:t> </a:t>
            </a:r>
            <a:endParaRPr lang="tr-TR" sz="16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2629964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22" name="Resim 21"/>
          <p:cNvPicPr>
            <a:picLocks noChangeAspect="1"/>
          </p:cNvPicPr>
          <p:nvPr/>
        </p:nvPicPr>
        <p:blipFill>
          <a:blip r:embed="rId2"/>
          <a:stretch>
            <a:fillRect/>
          </a:stretch>
        </p:blipFill>
        <p:spPr>
          <a:xfrm>
            <a:off x="304800" y="94732"/>
            <a:ext cx="7746079" cy="9591470"/>
          </a:xfrm>
          <a:prstGeom prst="rect">
            <a:avLst/>
          </a:prstGeom>
          <a:ln>
            <a:noFill/>
          </a:ln>
          <a:effectLst>
            <a:outerShdw blurRad="190500" algn="tl" rotWithShape="0">
              <a:srgbClr val="000000">
                <a:alpha val="70000"/>
              </a:srgbClr>
            </a:outerShdw>
          </a:effectLst>
        </p:spPr>
      </p:pic>
      <p:pic>
        <p:nvPicPr>
          <p:cNvPr id="23" name="Resim 22"/>
          <p:cNvPicPr>
            <a:picLocks noChangeAspect="1"/>
          </p:cNvPicPr>
          <p:nvPr/>
        </p:nvPicPr>
        <p:blipFill>
          <a:blip r:embed="rId3"/>
          <a:stretch>
            <a:fillRect/>
          </a:stretch>
        </p:blipFill>
        <p:spPr>
          <a:xfrm>
            <a:off x="10604250" y="0"/>
            <a:ext cx="5744784" cy="9606379"/>
          </a:xfrm>
          <a:prstGeom prst="rect">
            <a:avLst/>
          </a:prstGeom>
          <a:ln>
            <a:noFill/>
          </a:ln>
          <a:effectLst>
            <a:outerShdw blurRad="190500" algn="tl" rotWithShape="0">
              <a:srgbClr val="000000">
                <a:alpha val="70000"/>
              </a:srgbClr>
            </a:outerShdw>
          </a:effectLst>
        </p:spPr>
      </p:pic>
      <p:sp>
        <p:nvSpPr>
          <p:cNvPr id="24" name="Metin kutusu 23"/>
          <p:cNvSpPr txBox="1"/>
          <p:nvPr/>
        </p:nvSpPr>
        <p:spPr>
          <a:xfrm>
            <a:off x="3429000" y="2933700"/>
            <a:ext cx="2590800" cy="769441"/>
          </a:xfrm>
          <a:prstGeom prst="rect">
            <a:avLst/>
          </a:prstGeom>
          <a:noFill/>
        </p:spPr>
        <p:txBody>
          <a:bodyPr wrap="square" rtlCol="0">
            <a:spAutoFit/>
          </a:bodyPr>
          <a:lstStyle/>
          <a:p>
            <a:r>
              <a:rPr lang="tr-TR" sz="4400" dirty="0" err="1" smtClean="0">
                <a:solidFill>
                  <a:srgbClr val="8C62FF"/>
                </a:solidFill>
                <a:latin typeface="Barlow Bold" panose="020B0604020202020204" charset="-94"/>
              </a:rPr>
              <a:t>XFakeSci</a:t>
            </a:r>
            <a:endParaRPr lang="tr-TR" sz="4400" dirty="0">
              <a:solidFill>
                <a:srgbClr val="8C62FF"/>
              </a:solidFill>
              <a:latin typeface="Barlow Bold" panose="020B0604020202020204" charset="-94"/>
            </a:endParaRPr>
          </a:p>
        </p:txBody>
      </p:sp>
      <p:sp>
        <p:nvSpPr>
          <p:cNvPr id="25" name="Dikdörtgen 24"/>
          <p:cNvSpPr/>
          <p:nvPr/>
        </p:nvSpPr>
        <p:spPr>
          <a:xfrm>
            <a:off x="304800" y="9618804"/>
            <a:ext cx="8513940" cy="584775"/>
          </a:xfrm>
          <a:prstGeom prst="rect">
            <a:avLst/>
          </a:prstGeom>
        </p:spPr>
        <p:txBody>
          <a:bodyPr wrap="square">
            <a:spAutoFit/>
          </a:bodyPr>
          <a:lstStyle/>
          <a:p>
            <a:pPr algn="ctr"/>
            <a:r>
              <a:rPr lang="tr-TR" sz="1600" dirty="0">
                <a:latin typeface="Barlow" panose="020B0604020202020204" charset="0"/>
                <a:cs typeface="Barlow" panose="020B0604020202020204" charset="0"/>
                <a:hlinkClick r:id="rId4"/>
              </a:rPr>
              <a:t>https://</a:t>
            </a:r>
            <a:r>
              <a:rPr lang="tr-TR" sz="1600" dirty="0" smtClean="0">
                <a:latin typeface="Barlow" panose="020B0604020202020204" charset="0"/>
                <a:cs typeface="Barlow" panose="020B0604020202020204" charset="0"/>
                <a:hlinkClick r:id="rId4"/>
              </a:rPr>
              <a:t>www.ntv.com.tr/teknoloji/yapay-zeka-makalelerini-tespit-ediyor-yuzde-94-dogruluk-payi,yzV98y68qU-mIpHtBQAbhQ</a:t>
            </a:r>
            <a:r>
              <a:rPr lang="tr-TR" sz="1600" dirty="0" smtClean="0">
                <a:latin typeface="Barlow" panose="020B0604020202020204" charset="0"/>
                <a:cs typeface="Barlow" panose="020B0604020202020204" charset="0"/>
              </a:rPr>
              <a:t> </a:t>
            </a:r>
            <a:endParaRPr lang="tr-TR" sz="16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624335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026" name="Picture 2" descr="Açıklama yok."/>
          <p:cNvPicPr>
            <a:picLocks noChangeAspect="1" noChangeArrowheads="1"/>
          </p:cNvPicPr>
          <p:nvPr/>
        </p:nvPicPr>
        <p:blipFill rotWithShape="1">
          <a:blip r:embed="rId2">
            <a:extLst>
              <a:ext uri="{28A0092B-C50C-407E-A947-70E740481C1C}">
                <a14:useLocalDpi xmlns:a14="http://schemas.microsoft.com/office/drawing/2010/main" val="0"/>
              </a:ext>
            </a:extLst>
          </a:blip>
          <a:srcRect b="17206"/>
          <a:stretch/>
        </p:blipFill>
        <p:spPr bwMode="auto">
          <a:xfrm>
            <a:off x="403529" y="-66583"/>
            <a:ext cx="5587538"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çıklama yok."/>
          <p:cNvPicPr>
            <a:picLocks noChangeAspect="1" noChangeArrowheads="1"/>
          </p:cNvPicPr>
          <p:nvPr/>
        </p:nvPicPr>
        <p:blipFill rotWithShape="1">
          <a:blip r:embed="rId3">
            <a:extLst>
              <a:ext uri="{28A0092B-C50C-407E-A947-70E740481C1C}">
                <a14:useLocalDpi xmlns:a14="http://schemas.microsoft.com/office/drawing/2010/main" val="0"/>
              </a:ext>
            </a:extLst>
          </a:blip>
          <a:srcRect b="16193"/>
          <a:stretch/>
        </p:blipFill>
        <p:spPr bwMode="auto">
          <a:xfrm>
            <a:off x="8707294" y="0"/>
            <a:ext cx="5448560" cy="1015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71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Resim 18"/>
          <p:cNvPicPr>
            <a:picLocks noChangeAspect="1"/>
          </p:cNvPicPr>
          <p:nvPr/>
        </p:nvPicPr>
        <p:blipFill>
          <a:blip r:embed="rId2"/>
          <a:stretch>
            <a:fillRect/>
          </a:stretch>
        </p:blipFill>
        <p:spPr>
          <a:xfrm>
            <a:off x="533400" y="1435442"/>
            <a:ext cx="8172843" cy="2094291"/>
          </a:xfrm>
          <a:prstGeom prst="rect">
            <a:avLst/>
          </a:prstGeom>
          <a:ln>
            <a:noFill/>
          </a:ln>
          <a:effectLst>
            <a:outerShdw blurRad="190500" algn="tl" rotWithShape="0">
              <a:srgbClr val="000000">
                <a:alpha val="70000"/>
              </a:srgbClr>
            </a:outerShdw>
          </a:effectLst>
        </p:spPr>
      </p:pic>
      <p:pic>
        <p:nvPicPr>
          <p:cNvPr id="20" name="Resim 19"/>
          <p:cNvPicPr>
            <a:picLocks noChangeAspect="1"/>
          </p:cNvPicPr>
          <p:nvPr/>
        </p:nvPicPr>
        <p:blipFill>
          <a:blip r:embed="rId3"/>
          <a:stretch>
            <a:fillRect/>
          </a:stretch>
        </p:blipFill>
        <p:spPr>
          <a:xfrm>
            <a:off x="533400" y="3792342"/>
            <a:ext cx="8204798" cy="4341752"/>
          </a:xfrm>
          <a:prstGeom prst="rect">
            <a:avLst/>
          </a:prstGeom>
        </p:spPr>
      </p:pic>
      <p:pic>
        <p:nvPicPr>
          <p:cNvPr id="21" name="Resim 20"/>
          <p:cNvPicPr>
            <a:picLocks noChangeAspect="1"/>
          </p:cNvPicPr>
          <p:nvPr/>
        </p:nvPicPr>
        <p:blipFill>
          <a:blip r:embed="rId4"/>
          <a:stretch>
            <a:fillRect/>
          </a:stretch>
        </p:blipFill>
        <p:spPr>
          <a:xfrm>
            <a:off x="8863781" y="1423322"/>
            <a:ext cx="9281823" cy="6761871"/>
          </a:xfrm>
          <a:prstGeom prst="rect">
            <a:avLst/>
          </a:prstGeom>
          <a:ln>
            <a:noFill/>
          </a:ln>
          <a:effectLst>
            <a:outerShdw blurRad="190500" algn="tl" rotWithShape="0">
              <a:srgbClr val="000000">
                <a:alpha val="70000"/>
              </a:srgbClr>
            </a:outerShdw>
          </a:effectLst>
        </p:spPr>
      </p:pic>
      <p:sp>
        <p:nvSpPr>
          <p:cNvPr id="26" name="Dikdörtgen 25"/>
          <p:cNvSpPr/>
          <p:nvPr/>
        </p:nvSpPr>
        <p:spPr>
          <a:xfrm>
            <a:off x="228600" y="8544914"/>
            <a:ext cx="14496875" cy="338554"/>
          </a:xfrm>
          <a:prstGeom prst="rect">
            <a:avLst/>
          </a:prstGeom>
        </p:spPr>
        <p:txBody>
          <a:bodyPr wrap="square">
            <a:spAutoFit/>
          </a:bodyPr>
          <a:lstStyle/>
          <a:p>
            <a:r>
              <a:rPr lang="tr-TR" sz="1600" dirty="0">
                <a:latin typeface="Barlow" panose="020B0604020202020204" charset="0"/>
                <a:cs typeface="Barlow" panose="020B0604020202020204" charset="0"/>
                <a:hlinkClick r:id="rId5"/>
              </a:rPr>
              <a:t>https://www.aa.com.tr/tr/bilim-teknoloji/openai-daha-cok-dusunen-yapay-zeka-modellerini-tanitti/3329388</a:t>
            </a:r>
            <a:r>
              <a:rPr lang="tr-TR" sz="1600" dirty="0" smtClean="0">
                <a:latin typeface="Barlow" panose="020B0604020202020204" charset="0"/>
                <a:cs typeface="Barlow" panose="020B0604020202020204" charset="0"/>
                <a:hlinkClick r:id="rId5"/>
              </a:rPr>
              <a:t>#</a:t>
            </a:r>
            <a:r>
              <a:rPr lang="tr-TR" sz="1600" dirty="0" smtClean="0">
                <a:latin typeface="Barlow" panose="020B0604020202020204" charset="0"/>
                <a:cs typeface="Barlow" panose="020B0604020202020204" charset="0"/>
              </a:rPr>
              <a:t> </a:t>
            </a:r>
            <a:endParaRPr lang="tr-TR" sz="16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3360914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11"/>
          <p:cNvSpPr/>
          <p:nvPr/>
        </p:nvSpPr>
        <p:spPr>
          <a:xfrm flipH="1">
            <a:off x="11570662" y="5313864"/>
            <a:ext cx="8228260" cy="8241997"/>
          </a:xfrm>
          <a:custGeom>
            <a:avLst/>
            <a:gdLst/>
            <a:ahLst/>
            <a:cxnLst/>
            <a:rect l="l" t="t" r="r" b="b"/>
            <a:pathLst>
              <a:path w="8228260" h="8241997">
                <a:moveTo>
                  <a:pt x="8228260" y="0"/>
                </a:moveTo>
                <a:lnTo>
                  <a:pt x="0" y="0"/>
                </a:lnTo>
                <a:lnTo>
                  <a:pt x="0" y="8241996"/>
                </a:lnTo>
                <a:lnTo>
                  <a:pt x="8228260" y="8241996"/>
                </a:lnTo>
                <a:lnTo>
                  <a:pt x="8228260" y="0"/>
                </a:lnTo>
                <a:close/>
              </a:path>
            </a:pathLst>
          </a:custGeom>
          <a:blipFill>
            <a:blip r:embed="rId2">
              <a:alphaModFix amt="25000"/>
              <a:extLst>
                <a:ext uri="{96DAC541-7B7A-43D3-8B79-37D633B846F1}">
                  <asvg:svgBlip xmlns="" xmlns:asvg="http://schemas.microsoft.com/office/drawing/2016/SVG/main" r:embed="rId5"/>
                </a:ext>
              </a:extLst>
            </a:blip>
            <a:stretch>
              <a:fillRect/>
            </a:stretch>
          </a:blipFill>
        </p:spPr>
      </p:sp>
      <p:grpSp>
        <p:nvGrpSpPr>
          <p:cNvPr id="12" name="Group 16"/>
          <p:cNvGrpSpPr/>
          <p:nvPr/>
        </p:nvGrpSpPr>
        <p:grpSpPr>
          <a:xfrm>
            <a:off x="8852275" y="9559253"/>
            <a:ext cx="11520985" cy="1281162"/>
            <a:chOff x="0" y="0"/>
            <a:chExt cx="3034334" cy="337425"/>
          </a:xfrm>
        </p:grpSpPr>
        <p:sp>
          <p:nvSpPr>
            <p:cNvPr id="16"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17"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sp>
        <p:nvSpPr>
          <p:cNvPr id="2" name="TextBox 2"/>
          <p:cNvSpPr txBox="1"/>
          <p:nvPr/>
        </p:nvSpPr>
        <p:spPr>
          <a:xfrm>
            <a:off x="6738100" y="-157228"/>
            <a:ext cx="11549899" cy="1032911"/>
          </a:xfrm>
          <a:prstGeom prst="rect">
            <a:avLst/>
          </a:prstGeom>
        </p:spPr>
        <p:txBody>
          <a:bodyPr wrap="square" lIns="0" tIns="0" rIns="0" bIns="0" rtlCol="0" anchor="t">
            <a:spAutoFit/>
          </a:bodyPr>
          <a:lstStyle/>
          <a:p>
            <a:pPr algn="ctr">
              <a:lnSpc>
                <a:spcPts val="9125"/>
              </a:lnSpc>
            </a:pPr>
            <a:r>
              <a:rPr lang="tr-TR" sz="5400" b="1" dirty="0" smtClean="0">
                <a:solidFill>
                  <a:srgbClr val="8C62FF"/>
                </a:solidFill>
                <a:latin typeface="Telegraf Bold" panose="020B0604020202020204" charset="0"/>
                <a:ea typeface="Eastman Grotesque Bold"/>
                <a:cs typeface="Telegraf Bold" panose="020B0604020202020204" charset="0"/>
                <a:sym typeface="Eastman Grotesque Bold"/>
              </a:rPr>
              <a:t>MIT Yayınları Analizi (2021-2025)</a:t>
            </a:r>
            <a:endParaRPr lang="en-US" sz="5400" b="1" dirty="0">
              <a:solidFill>
                <a:srgbClr val="8C62FF"/>
              </a:solidFill>
              <a:latin typeface="Telegraf Bold" panose="020B0604020202020204" charset="0"/>
              <a:ea typeface="Eastman Grotesque Bold"/>
              <a:cs typeface="Telegraf Bold" panose="020B0604020202020204" charset="0"/>
              <a:sym typeface="Eastman Grotesque Bold"/>
            </a:endParaRPr>
          </a:p>
        </p:txBody>
      </p:sp>
      <p:sp>
        <p:nvSpPr>
          <p:cNvPr id="19" name="Dikdörtgen 18"/>
          <p:cNvSpPr/>
          <p:nvPr/>
        </p:nvSpPr>
        <p:spPr>
          <a:xfrm>
            <a:off x="13716000" y="7613520"/>
            <a:ext cx="4914325" cy="369332"/>
          </a:xfrm>
          <a:prstGeom prst="rect">
            <a:avLst/>
          </a:prstGeom>
        </p:spPr>
        <p:txBody>
          <a:bodyPr wrap="square">
            <a:spAutoFit/>
          </a:bodyPr>
          <a:lstStyle/>
          <a:p>
            <a:r>
              <a:rPr lang="tr-TR" i="1" dirty="0" smtClean="0">
                <a:latin typeface="Barlow SemiCondensed" panose="020B0604020202020204" charset="-94"/>
                <a:cs typeface="Poppins" panose="020B0604020202020204" charset="0"/>
              </a:rPr>
              <a:t>4 Mart 2025 tarihli </a:t>
            </a:r>
            <a:r>
              <a:rPr lang="tr-TR" i="1" dirty="0" err="1" smtClean="0">
                <a:latin typeface="Barlow SemiCondensed" panose="020B0604020202020204" charset="-94"/>
                <a:cs typeface="Poppins" panose="020B0604020202020204" charset="0"/>
              </a:rPr>
              <a:t>Scival</a:t>
            </a:r>
            <a:r>
              <a:rPr lang="tr-TR" i="1" dirty="0" smtClean="0">
                <a:latin typeface="Barlow SemiCondensed" panose="020B0604020202020204" charset="-94"/>
                <a:cs typeface="Poppins" panose="020B0604020202020204" charset="0"/>
              </a:rPr>
              <a:t> verileri</a:t>
            </a:r>
            <a:endParaRPr lang="tr-TR" i="1" dirty="0">
              <a:latin typeface="Barlow SemiCondensed" panose="020B0604020202020204" charset="-94"/>
            </a:endParaRPr>
          </a:p>
        </p:txBody>
      </p:sp>
      <p:sp>
        <p:nvSpPr>
          <p:cNvPr id="3"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4" name="Rectangle 2"/>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pic>
        <p:nvPicPr>
          <p:cNvPr id="5" name="Resim 4"/>
          <p:cNvPicPr>
            <a:picLocks noChangeAspect="1"/>
          </p:cNvPicPr>
          <p:nvPr/>
        </p:nvPicPr>
        <p:blipFill>
          <a:blip r:embed="rId6"/>
          <a:stretch>
            <a:fillRect/>
          </a:stretch>
        </p:blipFill>
        <p:spPr>
          <a:xfrm>
            <a:off x="113660" y="52488"/>
            <a:ext cx="6652848" cy="5853012"/>
          </a:xfrm>
          <a:prstGeom prst="rect">
            <a:avLst/>
          </a:prstGeom>
          <a:ln>
            <a:noFill/>
          </a:ln>
          <a:effectLst>
            <a:outerShdw blurRad="190500" algn="tl" rotWithShape="0">
              <a:srgbClr val="000000">
                <a:alpha val="70000"/>
              </a:srgbClr>
            </a:outerShdw>
          </a:effectLst>
        </p:spPr>
      </p:pic>
      <p:pic>
        <p:nvPicPr>
          <p:cNvPr id="6" name="Resim 5"/>
          <p:cNvPicPr>
            <a:picLocks noChangeAspect="1"/>
          </p:cNvPicPr>
          <p:nvPr/>
        </p:nvPicPr>
        <p:blipFill>
          <a:blip r:embed="rId7"/>
          <a:stretch>
            <a:fillRect/>
          </a:stretch>
        </p:blipFill>
        <p:spPr>
          <a:xfrm>
            <a:off x="161109" y="5966152"/>
            <a:ext cx="6569225" cy="4282748"/>
          </a:xfrm>
          <a:prstGeom prst="rect">
            <a:avLst/>
          </a:prstGeom>
          <a:ln>
            <a:noFill/>
          </a:ln>
          <a:effectLst>
            <a:outerShdw blurRad="190500" algn="tl" rotWithShape="0">
              <a:srgbClr val="000000">
                <a:alpha val="70000"/>
              </a:srgbClr>
            </a:outerShdw>
          </a:effectLst>
        </p:spPr>
      </p:pic>
      <p:pic>
        <p:nvPicPr>
          <p:cNvPr id="7" name="Resim 6"/>
          <p:cNvPicPr>
            <a:picLocks noChangeAspect="1"/>
          </p:cNvPicPr>
          <p:nvPr/>
        </p:nvPicPr>
        <p:blipFill>
          <a:blip r:embed="rId8"/>
          <a:stretch>
            <a:fillRect/>
          </a:stretch>
        </p:blipFill>
        <p:spPr>
          <a:xfrm>
            <a:off x="6965149" y="939366"/>
            <a:ext cx="5660469" cy="4889934"/>
          </a:xfrm>
          <a:prstGeom prst="rect">
            <a:avLst/>
          </a:prstGeom>
          <a:ln>
            <a:noFill/>
          </a:ln>
          <a:effectLst>
            <a:outerShdw blurRad="190500" algn="tl" rotWithShape="0">
              <a:srgbClr val="000000">
                <a:alpha val="70000"/>
              </a:srgbClr>
            </a:outerShdw>
          </a:effectLst>
        </p:spPr>
      </p:pic>
      <p:pic>
        <p:nvPicPr>
          <p:cNvPr id="8" name="Resim 7"/>
          <p:cNvPicPr>
            <a:picLocks noChangeAspect="1"/>
          </p:cNvPicPr>
          <p:nvPr/>
        </p:nvPicPr>
        <p:blipFill>
          <a:blip r:embed="rId9"/>
          <a:stretch>
            <a:fillRect/>
          </a:stretch>
        </p:blipFill>
        <p:spPr>
          <a:xfrm>
            <a:off x="6976034" y="5966152"/>
            <a:ext cx="5647219" cy="3673148"/>
          </a:xfrm>
          <a:prstGeom prst="rect">
            <a:avLst/>
          </a:prstGeom>
          <a:ln>
            <a:noFill/>
          </a:ln>
          <a:effectLst>
            <a:outerShdw blurRad="190500" algn="tl" rotWithShape="0">
              <a:srgbClr val="000000">
                <a:alpha val="70000"/>
              </a:srgbClr>
            </a:outerShdw>
          </a:effectLst>
        </p:spPr>
      </p:pic>
      <p:pic>
        <p:nvPicPr>
          <p:cNvPr id="9" name="Resim 8"/>
          <p:cNvPicPr>
            <a:picLocks noChangeAspect="1"/>
          </p:cNvPicPr>
          <p:nvPr/>
        </p:nvPicPr>
        <p:blipFill>
          <a:blip r:embed="rId10"/>
          <a:stretch>
            <a:fillRect/>
          </a:stretch>
        </p:blipFill>
        <p:spPr>
          <a:xfrm>
            <a:off x="12735618" y="996461"/>
            <a:ext cx="5552381" cy="6304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51460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Main graphic"/>
          <p:cNvPicPr/>
          <p:nvPr/>
        </p:nvPicPr>
        <p:blipFill>
          <a:blip r:embed="rId2"/>
          <a:stretch/>
        </p:blipFill>
        <p:spPr>
          <a:xfrm>
            <a:off x="914400" y="571500"/>
            <a:ext cx="6576516" cy="7496250"/>
          </a:xfrm>
          <a:prstGeom prst="rect">
            <a:avLst/>
          </a:prstGeom>
          <a:ln>
            <a:noFill/>
          </a:ln>
        </p:spPr>
      </p:pic>
      <p:sp>
        <p:nvSpPr>
          <p:cNvPr id="21" name="CustomShape 1"/>
          <p:cNvSpPr/>
          <p:nvPr/>
        </p:nvSpPr>
        <p:spPr>
          <a:xfrm>
            <a:off x="1676400" y="8173329"/>
            <a:ext cx="5667873" cy="4518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r>
              <a:rPr lang="en-US" sz="1400" b="0" strike="noStrike" spc="-1" dirty="0">
                <a:solidFill>
                  <a:srgbClr val="000000"/>
                </a:solidFill>
                <a:latin typeface="Barlow" panose="020B0604020202020204" charset="0"/>
                <a:cs typeface="Barlow" panose="020B0604020202020204" charset="0"/>
              </a:rPr>
              <a:t>Cartoon representation of a robot scientist reviewing a research paper. </a:t>
            </a:r>
            <a:r>
              <a:rPr lang="tr-TR" sz="1400" b="0" strike="noStrike" spc="-1" dirty="0" smtClean="0">
                <a:solidFill>
                  <a:srgbClr val="000000"/>
                </a:solidFill>
                <a:latin typeface="Barlow" panose="020B0604020202020204" charset="0"/>
                <a:cs typeface="Barlow" panose="020B0604020202020204" charset="0"/>
              </a:rPr>
              <a:t/>
            </a:r>
            <a:br>
              <a:rPr lang="tr-TR" sz="1400" b="0" strike="noStrike" spc="-1" dirty="0" smtClean="0">
                <a:solidFill>
                  <a:srgbClr val="000000"/>
                </a:solidFill>
                <a:latin typeface="Barlow" panose="020B0604020202020204" charset="0"/>
                <a:cs typeface="Barlow" panose="020B0604020202020204" charset="0"/>
              </a:rPr>
            </a:br>
            <a:r>
              <a:rPr lang="en-US" sz="1400" b="0" strike="noStrike" spc="-1" dirty="0" smtClean="0">
                <a:solidFill>
                  <a:srgbClr val="000000"/>
                </a:solidFill>
                <a:latin typeface="Barlow" panose="020B0604020202020204" charset="0"/>
                <a:cs typeface="Barlow" panose="020B0604020202020204" charset="0"/>
              </a:rPr>
              <a:t>Image </a:t>
            </a:r>
            <a:r>
              <a:rPr lang="en-US" sz="1400" b="0" strike="noStrike" spc="-1" dirty="0">
                <a:solidFill>
                  <a:srgbClr val="000000"/>
                </a:solidFill>
                <a:latin typeface="Barlow" panose="020B0604020202020204" charset="0"/>
                <a:cs typeface="Barlow" panose="020B0604020202020204" charset="0"/>
              </a:rPr>
              <a:t>credit: DALL.E 2.</a:t>
            </a:r>
          </a:p>
        </p:txBody>
      </p:sp>
      <p:sp>
        <p:nvSpPr>
          <p:cNvPr id="22" name="Dikdörtgen 21"/>
          <p:cNvSpPr/>
          <p:nvPr/>
        </p:nvSpPr>
        <p:spPr>
          <a:xfrm>
            <a:off x="3048000" y="8730708"/>
            <a:ext cx="3262496" cy="307777"/>
          </a:xfrm>
          <a:prstGeom prst="rect">
            <a:avLst/>
          </a:prstGeom>
        </p:spPr>
        <p:txBody>
          <a:bodyPr wrap="none">
            <a:spAutoFit/>
          </a:bodyPr>
          <a:lstStyle/>
          <a:p>
            <a:r>
              <a:rPr lang="en-US" sz="1400" spc="-1" dirty="0">
                <a:solidFill>
                  <a:srgbClr val="000000"/>
                </a:solidFill>
                <a:latin typeface="Barlow" panose="020B0604020202020204" charset="0"/>
                <a:cs typeface="Barlow" panose="020B0604020202020204" charset="0"/>
              </a:rPr>
              <a:t>DOI: (10.1021/acsenergylett.3c02586) </a:t>
            </a:r>
          </a:p>
        </p:txBody>
      </p:sp>
      <p:graphicFrame>
        <p:nvGraphicFramePr>
          <p:cNvPr id="23" name="Diyagram 22"/>
          <p:cNvGraphicFramePr/>
          <p:nvPr>
            <p:extLst>
              <p:ext uri="{D42A27DB-BD31-4B8C-83A1-F6EECF244321}">
                <p14:modId xmlns:p14="http://schemas.microsoft.com/office/powerpoint/2010/main" val="2711427670"/>
              </p:ext>
            </p:extLst>
          </p:nvPr>
        </p:nvGraphicFramePr>
        <p:xfrm>
          <a:off x="8469091" y="1945595"/>
          <a:ext cx="9311250" cy="6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Box 11"/>
          <p:cNvSpPr txBox="1"/>
          <p:nvPr/>
        </p:nvSpPr>
        <p:spPr>
          <a:xfrm>
            <a:off x="7837709" y="383843"/>
            <a:ext cx="9942632" cy="1107996"/>
          </a:xfrm>
          <a:prstGeom prst="rect">
            <a:avLst/>
          </a:prstGeom>
        </p:spPr>
        <p:txBody>
          <a:bodyPr wrap="square" lIns="0" tIns="0" rIns="0" bIns="0" rtlCol="0" anchor="t">
            <a:spAutoFit/>
          </a:bodyPr>
          <a:lstStyle/>
          <a:p>
            <a:pPr lvl="0" algn="ctr">
              <a:defRPr/>
            </a:pPr>
            <a:r>
              <a:rPr lang="tr-TR" sz="3600" b="1" dirty="0" err="1">
                <a:solidFill>
                  <a:srgbClr val="8C62FF"/>
                </a:solidFill>
                <a:latin typeface="Tahoma" panose="020B0604030504040204" pitchFamily="34" charset="0"/>
                <a:ea typeface="Tahoma" panose="020B0604030504040204" pitchFamily="34" charset="0"/>
                <a:cs typeface="Tahoma" panose="020B0604030504040204" pitchFamily="34" charset="0"/>
              </a:rPr>
              <a:t>ChatGPT</a:t>
            </a:r>
            <a:r>
              <a:rPr lang="tr-TR" sz="3600" b="1" dirty="0">
                <a:solidFill>
                  <a:srgbClr val="8C62FF"/>
                </a:solidFill>
                <a:latin typeface="Tahoma" panose="020B0604030504040204" pitchFamily="34" charset="0"/>
                <a:ea typeface="Tahoma" panose="020B0604030504040204" pitchFamily="34" charset="0"/>
                <a:cs typeface="Tahoma" panose="020B0604030504040204" pitchFamily="34" charset="0"/>
              </a:rPr>
              <a:t> ve Diğer Yapay Zeka Botları Akran </a:t>
            </a:r>
            <a:r>
              <a:rPr lang="tr-TR" sz="3600" b="1" dirty="0" smtClean="0">
                <a:solidFill>
                  <a:srgbClr val="8C62FF"/>
                </a:solidFill>
                <a:latin typeface="Tahoma" panose="020B0604030504040204" pitchFamily="34" charset="0"/>
                <a:ea typeface="Tahoma" panose="020B0604030504040204" pitchFamily="34" charset="0"/>
                <a:cs typeface="Tahoma" panose="020B0604030504040204" pitchFamily="34" charset="0"/>
              </a:rPr>
              <a:t>Değerlendirme Hizmeti </a:t>
            </a:r>
            <a:r>
              <a:rPr lang="tr-TR" sz="3600" b="1" dirty="0">
                <a:solidFill>
                  <a:srgbClr val="8C62FF"/>
                </a:solidFill>
                <a:latin typeface="Tahoma" panose="020B0604030504040204" pitchFamily="34" charset="0"/>
                <a:ea typeface="Tahoma" panose="020B0604030504040204" pitchFamily="34" charset="0"/>
                <a:cs typeface="Tahoma" panose="020B0604030504040204" pitchFamily="34" charset="0"/>
              </a:rPr>
              <a:t>Verebilir mi?</a:t>
            </a:r>
            <a:endParaRPr kumimoji="0" lang="en-US" sz="13800" b="1" i="0" u="none" strike="noStrike" kern="1200" cap="none" spc="0" normalizeH="0" baseline="0" noProof="0" dirty="0">
              <a:ln>
                <a:noFill/>
              </a:ln>
              <a:solidFill>
                <a:srgbClr val="8C62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Dikdörtgen 24"/>
          <p:cNvSpPr/>
          <p:nvPr/>
        </p:nvSpPr>
        <p:spPr>
          <a:xfrm>
            <a:off x="2130313" y="9190760"/>
            <a:ext cx="5097870" cy="307777"/>
          </a:xfrm>
          <a:prstGeom prst="rect">
            <a:avLst/>
          </a:prstGeom>
        </p:spPr>
        <p:txBody>
          <a:bodyPr wrap="none">
            <a:spAutoFit/>
          </a:bodyPr>
          <a:lstStyle/>
          <a:p>
            <a:r>
              <a:rPr lang="tr-TR" sz="1400" dirty="0">
                <a:latin typeface="Barlow" panose="020B0604020202020204" charset="0"/>
                <a:cs typeface="Barlow" panose="020B0604020202020204" charset="0"/>
                <a:hlinkClick r:id="rId8"/>
              </a:rPr>
              <a:t>https://</a:t>
            </a:r>
            <a:r>
              <a:rPr lang="tr-TR" sz="1400" dirty="0" smtClean="0">
                <a:latin typeface="Barlow" panose="020B0604020202020204" charset="0"/>
                <a:cs typeface="Barlow" panose="020B0604020202020204" charset="0"/>
                <a:hlinkClick r:id="rId8"/>
              </a:rPr>
              <a:t>pubs.acs.org/doi/10.1021/acsenergylett.3c02586?fbclid</a:t>
            </a:r>
            <a:r>
              <a:rPr lang="tr-TR" sz="1400" dirty="0" smtClean="0">
                <a:latin typeface="Barlow" panose="020B0604020202020204" charset="0"/>
                <a:cs typeface="Barlow" panose="020B0604020202020204" charset="0"/>
              </a:rPr>
              <a:t> </a:t>
            </a:r>
            <a:endParaRPr lang="tr-TR" sz="14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16307238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Resim 18"/>
          <p:cNvPicPr>
            <a:picLocks noChangeAspect="1"/>
          </p:cNvPicPr>
          <p:nvPr/>
        </p:nvPicPr>
        <p:blipFill>
          <a:blip r:embed="rId2"/>
          <a:stretch>
            <a:fillRect/>
          </a:stretch>
        </p:blipFill>
        <p:spPr>
          <a:xfrm>
            <a:off x="79780" y="223809"/>
            <a:ext cx="6278216" cy="8653491"/>
          </a:xfrm>
          <a:prstGeom prst="rect">
            <a:avLst/>
          </a:prstGeom>
          <a:ln>
            <a:noFill/>
          </a:ln>
          <a:effectLst>
            <a:outerShdw blurRad="190500" algn="tl" rotWithShape="0">
              <a:srgbClr val="000000">
                <a:alpha val="70000"/>
              </a:srgbClr>
            </a:outerShdw>
          </a:effectLst>
        </p:spPr>
      </p:pic>
      <p:pic>
        <p:nvPicPr>
          <p:cNvPr id="20" name="Resim 19"/>
          <p:cNvPicPr>
            <a:picLocks noChangeAspect="1"/>
          </p:cNvPicPr>
          <p:nvPr/>
        </p:nvPicPr>
        <p:blipFill>
          <a:blip r:embed="rId3"/>
          <a:stretch>
            <a:fillRect/>
          </a:stretch>
        </p:blipFill>
        <p:spPr>
          <a:xfrm>
            <a:off x="6524448" y="238717"/>
            <a:ext cx="5907603" cy="6118589"/>
          </a:xfrm>
          <a:prstGeom prst="rect">
            <a:avLst/>
          </a:prstGeom>
          <a:ln>
            <a:noFill/>
          </a:ln>
          <a:effectLst>
            <a:outerShdw blurRad="190500" algn="tl" rotWithShape="0">
              <a:srgbClr val="000000">
                <a:alpha val="70000"/>
              </a:srgbClr>
            </a:outerShdw>
          </a:effectLst>
        </p:spPr>
      </p:pic>
      <p:pic>
        <p:nvPicPr>
          <p:cNvPr id="21" name="Resim 20"/>
          <p:cNvPicPr>
            <a:picLocks noChangeAspect="1"/>
          </p:cNvPicPr>
          <p:nvPr/>
        </p:nvPicPr>
        <p:blipFill>
          <a:blip r:embed="rId4"/>
          <a:stretch>
            <a:fillRect/>
          </a:stretch>
        </p:blipFill>
        <p:spPr>
          <a:xfrm>
            <a:off x="12573000" y="223809"/>
            <a:ext cx="5600105" cy="9553778"/>
          </a:xfrm>
          <a:prstGeom prst="rect">
            <a:avLst/>
          </a:prstGeom>
          <a:ln>
            <a:noFill/>
          </a:ln>
          <a:effectLst>
            <a:outerShdw blurRad="190500" algn="tl" rotWithShape="0">
              <a:srgbClr val="000000">
                <a:alpha val="70000"/>
              </a:srgbClr>
            </a:outerShdw>
          </a:effectLst>
        </p:spPr>
      </p:pic>
      <p:sp>
        <p:nvSpPr>
          <p:cNvPr id="22" name="Dikdörtgen 21"/>
          <p:cNvSpPr/>
          <p:nvPr/>
        </p:nvSpPr>
        <p:spPr>
          <a:xfrm>
            <a:off x="2472686" y="9481097"/>
            <a:ext cx="5097870" cy="307777"/>
          </a:xfrm>
          <a:prstGeom prst="rect">
            <a:avLst/>
          </a:prstGeom>
        </p:spPr>
        <p:txBody>
          <a:bodyPr wrap="none">
            <a:spAutoFit/>
          </a:bodyPr>
          <a:lstStyle/>
          <a:p>
            <a:r>
              <a:rPr lang="tr-TR" sz="1400" dirty="0">
                <a:latin typeface="Barlow" panose="020B0604020202020204" charset="0"/>
                <a:cs typeface="Barlow" panose="020B0604020202020204" charset="0"/>
                <a:hlinkClick r:id="rId5"/>
              </a:rPr>
              <a:t>https://</a:t>
            </a:r>
            <a:r>
              <a:rPr lang="tr-TR" sz="1400" dirty="0" smtClean="0">
                <a:latin typeface="Barlow" panose="020B0604020202020204" charset="0"/>
                <a:cs typeface="Barlow" panose="020B0604020202020204" charset="0"/>
                <a:hlinkClick r:id="rId5"/>
              </a:rPr>
              <a:t>pubs.acs.org/doi/10.1021/acsenergylett.3c02586?fbclid</a:t>
            </a:r>
            <a:r>
              <a:rPr lang="tr-TR" sz="1400" dirty="0" smtClean="0">
                <a:latin typeface="Barlow" panose="020B0604020202020204" charset="0"/>
                <a:cs typeface="Barlow" panose="020B0604020202020204" charset="0"/>
              </a:rPr>
              <a:t> </a:t>
            </a:r>
            <a:endParaRPr lang="tr-TR" sz="14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23202708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Resim 18"/>
          <p:cNvPicPr>
            <a:picLocks noChangeAspect="1"/>
          </p:cNvPicPr>
          <p:nvPr/>
        </p:nvPicPr>
        <p:blipFill>
          <a:blip r:embed="rId2"/>
          <a:stretch>
            <a:fillRect/>
          </a:stretch>
        </p:blipFill>
        <p:spPr>
          <a:xfrm>
            <a:off x="0" y="212287"/>
            <a:ext cx="6190476" cy="8142857"/>
          </a:xfrm>
          <a:prstGeom prst="rect">
            <a:avLst/>
          </a:prstGeom>
        </p:spPr>
      </p:pic>
      <p:pic>
        <p:nvPicPr>
          <p:cNvPr id="20" name="Resim 19"/>
          <p:cNvPicPr>
            <a:picLocks noChangeAspect="1"/>
          </p:cNvPicPr>
          <p:nvPr/>
        </p:nvPicPr>
        <p:blipFill>
          <a:blip r:embed="rId3"/>
          <a:stretch>
            <a:fillRect/>
          </a:stretch>
        </p:blipFill>
        <p:spPr>
          <a:xfrm>
            <a:off x="6324600" y="150215"/>
            <a:ext cx="6136388" cy="6263285"/>
          </a:xfrm>
          <a:prstGeom prst="rect">
            <a:avLst/>
          </a:prstGeom>
          <a:ln>
            <a:noFill/>
          </a:ln>
          <a:effectLst>
            <a:outerShdw blurRad="190500" algn="tl" rotWithShape="0">
              <a:srgbClr val="000000">
                <a:alpha val="70000"/>
              </a:srgbClr>
            </a:outerShdw>
          </a:effectLst>
        </p:spPr>
      </p:pic>
      <p:pic>
        <p:nvPicPr>
          <p:cNvPr id="21" name="Resim 20"/>
          <p:cNvPicPr>
            <a:picLocks noChangeAspect="1"/>
          </p:cNvPicPr>
          <p:nvPr/>
        </p:nvPicPr>
        <p:blipFill>
          <a:blip r:embed="rId4"/>
          <a:stretch>
            <a:fillRect/>
          </a:stretch>
        </p:blipFill>
        <p:spPr>
          <a:xfrm>
            <a:off x="12119884" y="150215"/>
            <a:ext cx="6171429" cy="7885714"/>
          </a:xfrm>
          <a:prstGeom prst="rect">
            <a:avLst/>
          </a:prstGeom>
          <a:ln>
            <a:noFill/>
          </a:ln>
          <a:effectLst>
            <a:outerShdw blurRad="190500" algn="tl" rotWithShape="0">
              <a:srgbClr val="000000">
                <a:alpha val="70000"/>
              </a:srgbClr>
            </a:outerShdw>
          </a:effectLst>
        </p:spPr>
      </p:pic>
      <p:pic>
        <p:nvPicPr>
          <p:cNvPr id="22" name="Resim 21"/>
          <p:cNvPicPr>
            <a:picLocks noChangeAspect="1"/>
          </p:cNvPicPr>
          <p:nvPr/>
        </p:nvPicPr>
        <p:blipFill>
          <a:blip r:embed="rId5"/>
          <a:stretch>
            <a:fillRect/>
          </a:stretch>
        </p:blipFill>
        <p:spPr>
          <a:xfrm>
            <a:off x="34790" y="8342444"/>
            <a:ext cx="6019048" cy="1657143"/>
          </a:xfrm>
          <a:prstGeom prst="rect">
            <a:avLst/>
          </a:prstGeom>
        </p:spPr>
      </p:pic>
      <p:sp>
        <p:nvSpPr>
          <p:cNvPr id="23" name="Dikdörtgen 22"/>
          <p:cNvSpPr/>
          <p:nvPr/>
        </p:nvSpPr>
        <p:spPr>
          <a:xfrm>
            <a:off x="6324600" y="6724949"/>
            <a:ext cx="5097870" cy="307777"/>
          </a:xfrm>
          <a:prstGeom prst="rect">
            <a:avLst/>
          </a:prstGeom>
        </p:spPr>
        <p:txBody>
          <a:bodyPr wrap="none">
            <a:spAutoFit/>
          </a:bodyPr>
          <a:lstStyle/>
          <a:p>
            <a:r>
              <a:rPr lang="tr-TR" sz="1400" dirty="0">
                <a:latin typeface="Barlow" panose="020B0604020202020204" charset="0"/>
                <a:cs typeface="Barlow" panose="020B0604020202020204" charset="0"/>
                <a:hlinkClick r:id="rId6"/>
              </a:rPr>
              <a:t>https://</a:t>
            </a:r>
            <a:r>
              <a:rPr lang="tr-TR" sz="1400" dirty="0" smtClean="0">
                <a:latin typeface="Barlow" panose="020B0604020202020204" charset="0"/>
                <a:cs typeface="Barlow" panose="020B0604020202020204" charset="0"/>
                <a:hlinkClick r:id="rId6"/>
              </a:rPr>
              <a:t>pubs.acs.org/doi/10.1021/acsenergylett.3c02586?fbclid</a:t>
            </a:r>
            <a:r>
              <a:rPr lang="tr-TR" sz="1400" dirty="0" smtClean="0">
                <a:latin typeface="Barlow" panose="020B0604020202020204" charset="0"/>
                <a:cs typeface="Barlow" panose="020B0604020202020204" charset="0"/>
              </a:rPr>
              <a:t> </a:t>
            </a:r>
            <a:endParaRPr lang="tr-TR" sz="1400" dirty="0">
              <a:latin typeface="Barlow" panose="020B0604020202020204" charset="0"/>
              <a:cs typeface="Barlow" panose="020B0604020202020204" charset="0"/>
            </a:endParaRPr>
          </a:p>
        </p:txBody>
      </p:sp>
    </p:spTree>
    <p:extLst>
      <p:ext uri="{BB962C8B-B14F-4D97-AF65-F5344CB8AC3E}">
        <p14:creationId xmlns:p14="http://schemas.microsoft.com/office/powerpoint/2010/main" val="17190610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066232" y="2974765"/>
            <a:ext cx="8228260" cy="8241997"/>
          </a:xfrm>
          <a:custGeom>
            <a:avLst/>
            <a:gdLst/>
            <a:ahLst/>
            <a:cxnLst/>
            <a:rect l="l" t="t" r="r" b="b"/>
            <a:pathLst>
              <a:path w="8228260" h="8241997">
                <a:moveTo>
                  <a:pt x="8228260" y="0"/>
                </a:moveTo>
                <a:lnTo>
                  <a:pt x="0" y="0"/>
                </a:lnTo>
                <a:lnTo>
                  <a:pt x="0" y="8241997"/>
                </a:lnTo>
                <a:lnTo>
                  <a:pt x="8228260" y="8241997"/>
                </a:lnTo>
                <a:lnTo>
                  <a:pt x="822826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169167" y="-1517104"/>
            <a:ext cx="10237666" cy="8797994"/>
            <a:chOff x="0" y="0"/>
            <a:chExt cx="812800" cy="698500"/>
          </a:xfrm>
        </p:grpSpPr>
        <p:sp>
          <p:nvSpPr>
            <p:cNvPr id="4" name="Freeform 4"/>
            <p:cNvSpPr/>
            <p:nvPr/>
          </p:nvSpPr>
          <p:spPr>
            <a:xfrm>
              <a:off x="4211" y="0"/>
              <a:ext cx="804378" cy="698500"/>
            </a:xfrm>
            <a:custGeom>
              <a:avLst/>
              <a:gdLst/>
              <a:ahLst/>
              <a:cxnLst/>
              <a:rect l="l" t="t" r="r" b="b"/>
              <a:pathLst>
                <a:path w="804378" h="698500">
                  <a:moveTo>
                    <a:pt x="797560" y="368205"/>
                  </a:moveTo>
                  <a:lnTo>
                    <a:pt x="616418" y="679545"/>
                  </a:lnTo>
                  <a:cubicBezTo>
                    <a:pt x="609590" y="691280"/>
                    <a:pt x="597036" y="698500"/>
                    <a:pt x="583459" y="698500"/>
                  </a:cubicBezTo>
                  <a:lnTo>
                    <a:pt x="220919" y="698500"/>
                  </a:lnTo>
                  <a:cubicBezTo>
                    <a:pt x="207342" y="698500"/>
                    <a:pt x="194788" y="691280"/>
                    <a:pt x="187960" y="679545"/>
                  </a:cubicBezTo>
                  <a:lnTo>
                    <a:pt x="6818" y="368205"/>
                  </a:lnTo>
                  <a:cubicBezTo>
                    <a:pt x="0" y="356488"/>
                    <a:pt x="0" y="342012"/>
                    <a:pt x="6818" y="330295"/>
                  </a:cubicBezTo>
                  <a:lnTo>
                    <a:pt x="187960" y="18955"/>
                  </a:lnTo>
                  <a:cubicBezTo>
                    <a:pt x="194788" y="7220"/>
                    <a:pt x="207342" y="0"/>
                    <a:pt x="220919" y="0"/>
                  </a:cubicBezTo>
                  <a:lnTo>
                    <a:pt x="583459" y="0"/>
                  </a:lnTo>
                  <a:cubicBezTo>
                    <a:pt x="597036" y="0"/>
                    <a:pt x="609590" y="7220"/>
                    <a:pt x="616418" y="18955"/>
                  </a:cubicBezTo>
                  <a:lnTo>
                    <a:pt x="797560" y="330295"/>
                  </a:lnTo>
                  <a:cubicBezTo>
                    <a:pt x="804378" y="342012"/>
                    <a:pt x="804378" y="356488"/>
                    <a:pt x="797560" y="368205"/>
                  </a:cubicBezTo>
                  <a:close/>
                </a:path>
              </a:pathLst>
            </a:custGeom>
            <a:gradFill rotWithShape="1">
              <a:gsLst>
                <a:gs pos="0">
                  <a:srgbClr val="8C52FF">
                    <a:alpha val="100000"/>
                  </a:srgbClr>
                </a:gs>
                <a:gs pos="100000">
                  <a:srgbClr val="5CE1E6">
                    <a:alpha val="100000"/>
                  </a:srgbClr>
                </a:gs>
              </a:gsLst>
              <a:lin ang="0"/>
            </a:gra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80362" y="1028700"/>
            <a:ext cx="7275275" cy="6252190"/>
            <a:chOff x="0" y="0"/>
            <a:chExt cx="812800" cy="698500"/>
          </a:xfrm>
        </p:grpSpPr>
        <p:sp>
          <p:nvSpPr>
            <p:cNvPr id="7" name="Freeform 7"/>
            <p:cNvSpPr/>
            <p:nvPr/>
          </p:nvSpPr>
          <p:spPr>
            <a:xfrm>
              <a:off x="5926" y="0"/>
              <a:ext cx="800948" cy="698500"/>
            </a:xfrm>
            <a:custGeom>
              <a:avLst/>
              <a:gdLst/>
              <a:ahLst/>
              <a:cxnLst/>
              <a:rect l="l" t="t" r="r" b="b"/>
              <a:pathLst>
                <a:path w="800948" h="698500">
                  <a:moveTo>
                    <a:pt x="791355" y="375924"/>
                  </a:moveTo>
                  <a:lnTo>
                    <a:pt x="619193" y="671826"/>
                  </a:lnTo>
                  <a:cubicBezTo>
                    <a:pt x="609585" y="688340"/>
                    <a:pt x="591920" y="698500"/>
                    <a:pt x="572814" y="698500"/>
                  </a:cubicBezTo>
                  <a:lnTo>
                    <a:pt x="228134" y="698500"/>
                  </a:lnTo>
                  <a:cubicBezTo>
                    <a:pt x="209028" y="698500"/>
                    <a:pt x="191363" y="688340"/>
                    <a:pt x="181755" y="671826"/>
                  </a:cubicBezTo>
                  <a:lnTo>
                    <a:pt x="9593" y="375924"/>
                  </a:lnTo>
                  <a:cubicBezTo>
                    <a:pt x="0" y="359435"/>
                    <a:pt x="0" y="339065"/>
                    <a:pt x="9593" y="322576"/>
                  </a:cubicBezTo>
                  <a:lnTo>
                    <a:pt x="181755" y="26674"/>
                  </a:lnTo>
                  <a:cubicBezTo>
                    <a:pt x="191363" y="10159"/>
                    <a:pt x="209028" y="0"/>
                    <a:pt x="228134" y="0"/>
                  </a:cubicBezTo>
                  <a:lnTo>
                    <a:pt x="572814" y="0"/>
                  </a:lnTo>
                  <a:cubicBezTo>
                    <a:pt x="591920" y="0"/>
                    <a:pt x="609585" y="10159"/>
                    <a:pt x="619193" y="26674"/>
                  </a:cubicBezTo>
                  <a:lnTo>
                    <a:pt x="791355" y="322576"/>
                  </a:lnTo>
                  <a:cubicBezTo>
                    <a:pt x="800948" y="339065"/>
                    <a:pt x="800948" y="359435"/>
                    <a:pt x="791355" y="375924"/>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8699167" y="7405336"/>
            <a:ext cx="13458936" cy="8797994"/>
            <a:chOff x="0" y="0"/>
            <a:chExt cx="1068547" cy="698500"/>
          </a:xfrm>
        </p:grpSpPr>
        <p:sp>
          <p:nvSpPr>
            <p:cNvPr id="12" name="Freeform 12"/>
            <p:cNvSpPr/>
            <p:nvPr/>
          </p:nvSpPr>
          <p:spPr>
            <a:xfrm>
              <a:off x="3203" y="0"/>
              <a:ext cx="1062140" cy="698500"/>
            </a:xfrm>
            <a:custGeom>
              <a:avLst/>
              <a:gdLst/>
              <a:ahLst/>
              <a:cxnLst/>
              <a:rect l="l" t="t" r="r" b="b"/>
              <a:pathLst>
                <a:path w="1062140" h="698500">
                  <a:moveTo>
                    <a:pt x="1056955" y="363669"/>
                  </a:moveTo>
                  <a:lnTo>
                    <a:pt x="870533" y="684081"/>
                  </a:lnTo>
                  <a:cubicBezTo>
                    <a:pt x="865339" y="693008"/>
                    <a:pt x="855790" y="698500"/>
                    <a:pt x="845462" y="698500"/>
                  </a:cubicBezTo>
                  <a:lnTo>
                    <a:pt x="216679" y="698500"/>
                  </a:lnTo>
                  <a:cubicBezTo>
                    <a:pt x="206351" y="698500"/>
                    <a:pt x="196802" y="693008"/>
                    <a:pt x="191608" y="684081"/>
                  </a:cubicBezTo>
                  <a:lnTo>
                    <a:pt x="5186" y="363669"/>
                  </a:lnTo>
                  <a:cubicBezTo>
                    <a:pt x="0" y="354756"/>
                    <a:pt x="0" y="343744"/>
                    <a:pt x="5186" y="334831"/>
                  </a:cubicBezTo>
                  <a:lnTo>
                    <a:pt x="191608" y="14419"/>
                  </a:lnTo>
                  <a:cubicBezTo>
                    <a:pt x="196802" y="5492"/>
                    <a:pt x="206351" y="0"/>
                    <a:pt x="216679" y="0"/>
                  </a:cubicBezTo>
                  <a:lnTo>
                    <a:pt x="845462" y="0"/>
                  </a:lnTo>
                  <a:cubicBezTo>
                    <a:pt x="855790" y="0"/>
                    <a:pt x="865339" y="5492"/>
                    <a:pt x="870533" y="14419"/>
                  </a:cubicBezTo>
                  <a:lnTo>
                    <a:pt x="1056955" y="334831"/>
                  </a:lnTo>
                  <a:cubicBezTo>
                    <a:pt x="1062140" y="343744"/>
                    <a:pt x="1062140" y="354756"/>
                    <a:pt x="1056955" y="363669"/>
                  </a:cubicBezTo>
                  <a:close/>
                </a:path>
              </a:pathLst>
            </a:custGeom>
            <a:gradFill rotWithShape="1">
              <a:gsLst>
                <a:gs pos="0">
                  <a:srgbClr val="8C52FF">
                    <a:alpha val="100000"/>
                  </a:srgbClr>
                </a:gs>
                <a:gs pos="100000">
                  <a:srgbClr val="5CE1E6">
                    <a:alpha val="100000"/>
                  </a:srgbClr>
                </a:gs>
              </a:gsLst>
              <a:lin ang="0"/>
            </a:gradFill>
          </p:spPr>
        </p:sp>
        <p:sp>
          <p:nvSpPr>
            <p:cNvPr id="13" name="TextBox 13"/>
            <p:cNvSpPr txBox="1"/>
            <p:nvPr/>
          </p:nvSpPr>
          <p:spPr>
            <a:xfrm>
              <a:off x="114300" y="-38100"/>
              <a:ext cx="83994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409744" y="4569950"/>
            <a:ext cx="5878256" cy="5051626"/>
            <a:chOff x="0" y="0"/>
            <a:chExt cx="812800" cy="698500"/>
          </a:xfrm>
        </p:grpSpPr>
        <p:sp>
          <p:nvSpPr>
            <p:cNvPr id="15" name="Freeform 15"/>
            <p:cNvSpPr/>
            <p:nvPr/>
          </p:nvSpPr>
          <p:spPr>
            <a:xfrm>
              <a:off x="7334" y="0"/>
              <a:ext cx="798131" cy="698500"/>
            </a:xfrm>
            <a:custGeom>
              <a:avLst/>
              <a:gdLst/>
              <a:ahLst/>
              <a:cxnLst/>
              <a:rect l="l" t="t" r="r" b="b"/>
              <a:pathLst>
                <a:path w="798131" h="698500">
                  <a:moveTo>
                    <a:pt x="786258" y="382263"/>
                  </a:moveTo>
                  <a:lnTo>
                    <a:pt x="621474" y="665487"/>
                  </a:lnTo>
                  <a:cubicBezTo>
                    <a:pt x="609582" y="685926"/>
                    <a:pt x="587719" y="698500"/>
                    <a:pt x="564072" y="698500"/>
                  </a:cubicBezTo>
                  <a:lnTo>
                    <a:pt x="234060" y="698500"/>
                  </a:lnTo>
                  <a:cubicBezTo>
                    <a:pt x="210413" y="698500"/>
                    <a:pt x="188550" y="685926"/>
                    <a:pt x="176658" y="665487"/>
                  </a:cubicBezTo>
                  <a:lnTo>
                    <a:pt x="11874" y="382263"/>
                  </a:lnTo>
                  <a:cubicBezTo>
                    <a:pt x="0" y="361856"/>
                    <a:pt x="0" y="336644"/>
                    <a:pt x="11874" y="316237"/>
                  </a:cubicBezTo>
                  <a:lnTo>
                    <a:pt x="176658" y="33013"/>
                  </a:lnTo>
                  <a:cubicBezTo>
                    <a:pt x="188550" y="12574"/>
                    <a:pt x="210413" y="0"/>
                    <a:pt x="234060" y="0"/>
                  </a:cubicBezTo>
                  <a:lnTo>
                    <a:pt x="564072" y="0"/>
                  </a:lnTo>
                  <a:cubicBezTo>
                    <a:pt x="587719" y="0"/>
                    <a:pt x="609582" y="12574"/>
                    <a:pt x="621474" y="33013"/>
                  </a:cubicBezTo>
                  <a:lnTo>
                    <a:pt x="786258" y="316237"/>
                  </a:lnTo>
                  <a:cubicBezTo>
                    <a:pt x="798132" y="336644"/>
                    <a:pt x="798132" y="361856"/>
                    <a:pt x="786258" y="382263"/>
                  </a:cubicBezTo>
                  <a:close/>
                </a:path>
              </a:pathLst>
            </a:custGeom>
            <a:gradFill rotWithShape="1">
              <a:gsLst>
                <a:gs pos="0">
                  <a:srgbClr val="8C52FF">
                    <a:alpha val="100000"/>
                  </a:srgbClr>
                </a:gs>
                <a:gs pos="100000">
                  <a:srgbClr val="5CE1E6">
                    <a:alpha val="100000"/>
                  </a:srgbClr>
                </a:gs>
              </a:gsLst>
              <a:lin ang="0"/>
            </a:gradFill>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6168510" y="-1348168"/>
            <a:ext cx="4590041" cy="3944567"/>
            <a:chOff x="0" y="0"/>
            <a:chExt cx="812800" cy="698500"/>
          </a:xfrm>
        </p:grpSpPr>
        <p:sp>
          <p:nvSpPr>
            <p:cNvPr id="20" name="Freeform 20"/>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8947368" y="8314717"/>
            <a:ext cx="4590041" cy="3944567"/>
            <a:chOff x="0" y="0"/>
            <a:chExt cx="812800" cy="698500"/>
          </a:xfrm>
        </p:grpSpPr>
        <p:sp>
          <p:nvSpPr>
            <p:cNvPr id="23" name="Freeform 23"/>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12409744" y="90467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6" name="Freeform 26"/>
          <p:cNvSpPr/>
          <p:nvPr/>
        </p:nvSpPr>
        <p:spPr>
          <a:xfrm>
            <a:off x="16331931" y="1380831"/>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27" name="Group 27"/>
          <p:cNvGrpSpPr/>
          <p:nvPr/>
        </p:nvGrpSpPr>
        <p:grpSpPr>
          <a:xfrm>
            <a:off x="152401" y="844015"/>
            <a:ext cx="10027962" cy="8015271"/>
            <a:chOff x="0" y="0"/>
            <a:chExt cx="2508622" cy="2111018"/>
          </a:xfrm>
        </p:grpSpPr>
        <p:sp>
          <p:nvSpPr>
            <p:cNvPr id="28" name="Freeform 28"/>
            <p:cNvSpPr/>
            <p:nvPr/>
          </p:nvSpPr>
          <p:spPr>
            <a:xfrm>
              <a:off x="0" y="0"/>
              <a:ext cx="2508622" cy="2111018"/>
            </a:xfrm>
            <a:custGeom>
              <a:avLst/>
              <a:gdLst/>
              <a:ahLst/>
              <a:cxnLst/>
              <a:rect l="l" t="t" r="r" b="b"/>
              <a:pathLst>
                <a:path w="2508622" h="2111018">
                  <a:moveTo>
                    <a:pt x="21133" y="0"/>
                  </a:moveTo>
                  <a:lnTo>
                    <a:pt x="2487489" y="0"/>
                  </a:lnTo>
                  <a:cubicBezTo>
                    <a:pt x="2493094" y="0"/>
                    <a:pt x="2498469" y="2227"/>
                    <a:pt x="2502432" y="6190"/>
                  </a:cubicBezTo>
                  <a:cubicBezTo>
                    <a:pt x="2506396" y="10153"/>
                    <a:pt x="2508622" y="15528"/>
                    <a:pt x="2508622" y="21133"/>
                  </a:cubicBezTo>
                  <a:lnTo>
                    <a:pt x="2508622" y="2089885"/>
                  </a:lnTo>
                  <a:cubicBezTo>
                    <a:pt x="2508622" y="2095490"/>
                    <a:pt x="2506396" y="2100865"/>
                    <a:pt x="2502432" y="2104828"/>
                  </a:cubicBezTo>
                  <a:cubicBezTo>
                    <a:pt x="2498469" y="2108792"/>
                    <a:pt x="2493094" y="2111018"/>
                    <a:pt x="2487489" y="2111018"/>
                  </a:cubicBezTo>
                  <a:lnTo>
                    <a:pt x="21133" y="2111018"/>
                  </a:lnTo>
                  <a:cubicBezTo>
                    <a:pt x="15528" y="2111018"/>
                    <a:pt x="10153" y="2108792"/>
                    <a:pt x="6190" y="2104828"/>
                  </a:cubicBezTo>
                  <a:cubicBezTo>
                    <a:pt x="2227" y="2100865"/>
                    <a:pt x="0" y="2095490"/>
                    <a:pt x="0" y="2089885"/>
                  </a:cubicBezTo>
                  <a:lnTo>
                    <a:pt x="0" y="21133"/>
                  </a:lnTo>
                  <a:cubicBezTo>
                    <a:pt x="0" y="15528"/>
                    <a:pt x="2227" y="10153"/>
                    <a:pt x="6190" y="6190"/>
                  </a:cubicBezTo>
                  <a:cubicBezTo>
                    <a:pt x="10153" y="2227"/>
                    <a:pt x="15528" y="0"/>
                    <a:pt x="21133" y="0"/>
                  </a:cubicBezTo>
                  <a:close/>
                </a:path>
              </a:pathLst>
            </a:custGeom>
            <a:gradFill rotWithShape="1">
              <a:gsLst>
                <a:gs pos="0">
                  <a:srgbClr val="8C52FF">
                    <a:alpha val="100000"/>
                  </a:srgbClr>
                </a:gs>
                <a:gs pos="100000">
                  <a:srgbClr val="5CE1E6">
                    <a:alpha val="100000"/>
                  </a:srgbClr>
                </a:gs>
              </a:gsLst>
              <a:lin ang="5400000"/>
            </a:gradFill>
          </p:spPr>
        </p:sp>
        <p:sp>
          <p:nvSpPr>
            <p:cNvPr id="29" name="TextBox 29"/>
            <p:cNvSpPr txBox="1"/>
            <p:nvPr/>
          </p:nvSpPr>
          <p:spPr>
            <a:xfrm>
              <a:off x="0" y="-38100"/>
              <a:ext cx="2508622" cy="2149118"/>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52401" y="2865484"/>
            <a:ext cx="9829264" cy="6419706"/>
          </a:xfrm>
          <a:prstGeom prst="rect">
            <a:avLst/>
          </a:prstGeom>
        </p:spPr>
        <p:txBody>
          <a:bodyPr wrap="square" lIns="0" tIns="0" rIns="0" bIns="0" rtlCol="0" anchor="t">
            <a:spAutoFit/>
          </a:bodyPr>
          <a:lstStyle/>
          <a:p>
            <a:pPr lvl="0" algn="r">
              <a:defRPr/>
            </a:pPr>
            <a:r>
              <a:rPr lang="tr-TR" sz="5400" b="1" dirty="0">
                <a:solidFill>
                  <a:prstClr val="black"/>
                </a:solidFill>
                <a:latin typeface="Telegraf Bold" panose="020B0604020202020204" charset="0"/>
                <a:ea typeface="Roboto" panose="02000000000000000000" pitchFamily="2" charset="0"/>
                <a:cs typeface="Telegraf Bold" panose="020B0604020202020204" charset="0"/>
              </a:rPr>
              <a:t>Araştırma ve geliştirme (Ar-Ge) maliyetlerini %40'a kadar azaltma potansiyeli</a:t>
            </a:r>
            <a:r>
              <a:rPr lang="tr-TR" sz="4400" b="1" dirty="0">
                <a:solidFill>
                  <a:prstClr val="black"/>
                </a:solidFill>
                <a:latin typeface="Telegraf Bold" panose="020B0604020202020204" charset="0"/>
                <a:ea typeface="Roboto" panose="02000000000000000000" pitchFamily="2" charset="0"/>
                <a:cs typeface="Telegraf Bold" panose="020B0604020202020204" charset="0"/>
              </a:rPr>
              <a:t/>
            </a:r>
            <a:br>
              <a:rPr lang="tr-TR" sz="4400" b="1" dirty="0">
                <a:solidFill>
                  <a:prstClr val="black"/>
                </a:solidFill>
                <a:latin typeface="Telegraf Bold" panose="020B0604020202020204" charset="0"/>
                <a:ea typeface="Roboto" panose="02000000000000000000" pitchFamily="2" charset="0"/>
                <a:cs typeface="Telegraf Bold" panose="020B0604020202020204" charset="0"/>
              </a:rPr>
            </a:br>
            <a:r>
              <a:rPr lang="tr-TR" sz="2400" dirty="0" err="1">
                <a:solidFill>
                  <a:prstClr val="black"/>
                </a:solidFill>
                <a:latin typeface="Telegraf Bold" panose="020B0604020202020204" charset="0"/>
                <a:ea typeface="Roboto" panose="02000000000000000000" pitchFamily="2" charset="0"/>
                <a:cs typeface="Telegraf Bold" panose="020B0604020202020204" charset="0"/>
              </a:rPr>
              <a:t>McKinsey</a:t>
            </a:r>
            <a:r>
              <a:rPr lang="tr-TR" sz="2400" dirty="0">
                <a:solidFill>
                  <a:prstClr val="black"/>
                </a:solidFill>
                <a:latin typeface="Telegraf Bold" panose="020B0604020202020204" charset="0"/>
                <a:ea typeface="Roboto" panose="02000000000000000000" pitchFamily="2" charset="0"/>
                <a:cs typeface="Telegraf Bold" panose="020B0604020202020204" charset="0"/>
              </a:rPr>
              <a:t> Global </a:t>
            </a:r>
            <a:r>
              <a:rPr lang="tr-TR" sz="2400" dirty="0" err="1">
                <a:solidFill>
                  <a:prstClr val="black"/>
                </a:solidFill>
                <a:latin typeface="Telegraf Bold" panose="020B0604020202020204" charset="0"/>
                <a:ea typeface="Roboto" panose="02000000000000000000" pitchFamily="2" charset="0"/>
                <a:cs typeface="Telegraf Bold" panose="020B0604020202020204" charset="0"/>
              </a:rPr>
              <a:t>Institute</a:t>
            </a:r>
            <a:r>
              <a:rPr lang="tr-TR" sz="2400" dirty="0">
                <a:solidFill>
                  <a:prstClr val="black"/>
                </a:solidFill>
                <a:latin typeface="Telegraf Bold" panose="020B0604020202020204" charset="0"/>
                <a:ea typeface="Roboto" panose="02000000000000000000" pitchFamily="2" charset="0"/>
                <a:cs typeface="Telegraf Bold" panose="020B0604020202020204" charset="0"/>
              </a:rPr>
              <a:t> tarafından yapılan bir araştırma</a:t>
            </a:r>
          </a:p>
          <a:p>
            <a:pPr algn="r">
              <a:lnSpc>
                <a:spcPts val="6206"/>
              </a:lnSpc>
            </a:pPr>
            <a:endParaRPr lang="en-US" sz="4400" b="1" spc="-128" dirty="0">
              <a:solidFill>
                <a:srgbClr val="FFFFFF"/>
              </a:solidFill>
              <a:latin typeface="Telegraf Bold" panose="020B0604020202020204" charset="0"/>
              <a:ea typeface="Telegraf Bold"/>
              <a:cs typeface="Telegraf Bold" panose="020B0604020202020204" charset="0"/>
              <a:sym typeface="Telegraf Bold"/>
            </a:endParaRPr>
          </a:p>
          <a:p>
            <a:pPr lvl="0" algn="r">
              <a:defRPr/>
            </a:pPr>
            <a:r>
              <a:rPr lang="tr-TR" sz="5400" b="1" dirty="0">
                <a:solidFill>
                  <a:prstClr val="black"/>
                </a:solidFill>
                <a:latin typeface="Telegraf Bold" panose="020B0604020202020204" charset="0"/>
                <a:ea typeface="Roboto" panose="020B0604020202020204" charset="0"/>
                <a:cs typeface="Telegraf Bold" panose="020B0604020202020204" charset="0"/>
              </a:rPr>
              <a:t>Araştırmaları %20 daha hızlı tamamlama</a:t>
            </a:r>
          </a:p>
          <a:p>
            <a:pPr lvl="0" algn="r">
              <a:defRPr/>
            </a:pPr>
            <a:r>
              <a:rPr lang="tr-TR" sz="2400" dirty="0" err="1">
                <a:solidFill>
                  <a:prstClr val="black"/>
                </a:solidFill>
                <a:latin typeface="Telegraf Bold" panose="020B0604020202020204" charset="0"/>
                <a:ea typeface="Roboto" panose="020B0604020202020204" charset="0"/>
                <a:cs typeface="Telegraf Bold" panose="020B0604020202020204" charset="0"/>
              </a:rPr>
              <a:t>Pew</a:t>
            </a:r>
            <a:r>
              <a:rPr lang="tr-TR" sz="2400" dirty="0">
                <a:solidFill>
                  <a:prstClr val="black"/>
                </a:solidFill>
                <a:latin typeface="Telegraf Bold" panose="020B0604020202020204" charset="0"/>
                <a:ea typeface="Roboto" panose="020B0604020202020204" charset="0"/>
                <a:cs typeface="Telegraf Bold" panose="020B0604020202020204" charset="0"/>
              </a:rPr>
              <a:t> Araştırma Merkezi tarafından yapılan bir araştırma</a:t>
            </a:r>
          </a:p>
          <a:p>
            <a:pPr algn="ctr">
              <a:lnSpc>
                <a:spcPts val="5666"/>
              </a:lnSpc>
            </a:pPr>
            <a:endParaRPr lang="en-US" sz="5246" b="1" spc="-115" dirty="0">
              <a:solidFill>
                <a:srgbClr val="FFFFFF"/>
              </a:solidFill>
              <a:latin typeface="Telegraf Bold" panose="020B0604020202020204" charset="0"/>
              <a:ea typeface="Telegraf Bold"/>
              <a:cs typeface="Telegraf Bold" panose="020B0604020202020204" charset="0"/>
              <a:sym typeface="Telegraf Bold"/>
            </a:endParaRPr>
          </a:p>
        </p:txBody>
      </p:sp>
      <p:grpSp>
        <p:nvGrpSpPr>
          <p:cNvPr id="31" name="Group 31"/>
          <p:cNvGrpSpPr/>
          <p:nvPr/>
        </p:nvGrpSpPr>
        <p:grpSpPr>
          <a:xfrm>
            <a:off x="4668220" y="406077"/>
            <a:ext cx="1019202" cy="875876"/>
            <a:chOff x="0" y="0"/>
            <a:chExt cx="812800" cy="698500"/>
          </a:xfrm>
        </p:grpSpPr>
        <p:sp>
          <p:nvSpPr>
            <p:cNvPr id="32" name="Freeform 32"/>
            <p:cNvSpPr/>
            <p:nvPr/>
          </p:nvSpPr>
          <p:spPr>
            <a:xfrm>
              <a:off x="11669" y="0"/>
              <a:ext cx="789462" cy="698500"/>
            </a:xfrm>
            <a:custGeom>
              <a:avLst/>
              <a:gdLst/>
              <a:ahLst/>
              <a:cxnLst/>
              <a:rect l="l" t="t" r="r" b="b"/>
              <a:pathLst>
                <a:path w="789462" h="698500">
                  <a:moveTo>
                    <a:pt x="770571" y="401775"/>
                  </a:moveTo>
                  <a:lnTo>
                    <a:pt x="628491" y="645975"/>
                  </a:lnTo>
                  <a:cubicBezTo>
                    <a:pt x="609571" y="678494"/>
                    <a:pt x="574786" y="698500"/>
                    <a:pt x="537162" y="698500"/>
                  </a:cubicBezTo>
                  <a:lnTo>
                    <a:pt x="252300" y="698500"/>
                  </a:lnTo>
                  <a:cubicBezTo>
                    <a:pt x="214676" y="698500"/>
                    <a:pt x="179891" y="678494"/>
                    <a:pt x="160971" y="645975"/>
                  </a:cubicBezTo>
                  <a:lnTo>
                    <a:pt x="18891" y="401775"/>
                  </a:lnTo>
                  <a:cubicBezTo>
                    <a:pt x="0" y="369306"/>
                    <a:pt x="0" y="329194"/>
                    <a:pt x="18891" y="296725"/>
                  </a:cubicBezTo>
                  <a:lnTo>
                    <a:pt x="160971" y="52525"/>
                  </a:lnTo>
                  <a:cubicBezTo>
                    <a:pt x="179891" y="20006"/>
                    <a:pt x="214676" y="0"/>
                    <a:pt x="252300" y="0"/>
                  </a:cubicBezTo>
                  <a:lnTo>
                    <a:pt x="537162" y="0"/>
                  </a:lnTo>
                  <a:cubicBezTo>
                    <a:pt x="574786" y="0"/>
                    <a:pt x="609571" y="20006"/>
                    <a:pt x="628491" y="52525"/>
                  </a:cubicBezTo>
                  <a:lnTo>
                    <a:pt x="770571" y="296725"/>
                  </a:lnTo>
                  <a:cubicBezTo>
                    <a:pt x="789462" y="329194"/>
                    <a:pt x="789462" y="369306"/>
                    <a:pt x="770571" y="401775"/>
                  </a:cubicBezTo>
                  <a:close/>
                </a:path>
              </a:pathLst>
            </a:custGeom>
            <a:solidFill>
              <a:srgbClr val="FFFFFF"/>
            </a:solidFill>
            <a:ln w="66675" cap="sq">
              <a:gradFill>
                <a:gsLst>
                  <a:gs pos="0">
                    <a:srgbClr val="8C52FF">
                      <a:alpha val="100000"/>
                    </a:srgbClr>
                  </a:gs>
                  <a:gs pos="100000">
                    <a:srgbClr val="5CE1E6">
                      <a:alpha val="100000"/>
                    </a:srgbClr>
                  </a:gs>
                </a:gsLst>
                <a:lin ang="0"/>
              </a:gradFill>
              <a:prstDash val="solid"/>
              <a:miter/>
            </a:ln>
          </p:spPr>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4920849" y="587043"/>
            <a:ext cx="513945" cy="513945"/>
          </a:xfrm>
          <a:custGeom>
            <a:avLst/>
            <a:gdLst/>
            <a:ahLst/>
            <a:cxnLst/>
            <a:rect l="l" t="t" r="r" b="b"/>
            <a:pathLst>
              <a:path w="513945" h="513945">
                <a:moveTo>
                  <a:pt x="0" y="0"/>
                </a:moveTo>
                <a:lnTo>
                  <a:pt x="513945" y="0"/>
                </a:lnTo>
                <a:lnTo>
                  <a:pt x="513945" y="513945"/>
                </a:lnTo>
                <a:lnTo>
                  <a:pt x="0" y="513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35" name="Group 15"/>
          <p:cNvGrpSpPr/>
          <p:nvPr/>
        </p:nvGrpSpPr>
        <p:grpSpPr>
          <a:xfrm>
            <a:off x="10788759" y="1435494"/>
            <a:ext cx="6058479" cy="5246370"/>
            <a:chOff x="0" y="0"/>
            <a:chExt cx="4282440" cy="3708400"/>
          </a:xfrm>
        </p:grpSpPr>
        <p:sp>
          <p:nvSpPr>
            <p:cNvPr id="36" name="Freeform 16"/>
            <p:cNvSpPr/>
            <p:nvPr/>
          </p:nvSpPr>
          <p:spPr>
            <a:xfrm>
              <a:off x="42351" y="0"/>
              <a:ext cx="4197738" cy="3708400"/>
            </a:xfrm>
            <a:custGeom>
              <a:avLst/>
              <a:gdLst/>
              <a:ahLst/>
              <a:cxnLst/>
              <a:rect l="l" t="t" r="r" b="b"/>
              <a:pathLst>
                <a:path w="4197738" h="3708400">
                  <a:moveTo>
                    <a:pt x="2947298" y="0"/>
                  </a:moveTo>
                  <a:lnTo>
                    <a:pt x="1250440" y="0"/>
                  </a:lnTo>
                  <a:cubicBezTo>
                    <a:pt x="1112953" y="0"/>
                    <a:pt x="985909" y="73346"/>
                    <a:pt x="917162" y="192410"/>
                  </a:cubicBezTo>
                  <a:lnTo>
                    <a:pt x="68746" y="1661790"/>
                  </a:lnTo>
                  <a:cubicBezTo>
                    <a:pt x="0" y="1780852"/>
                    <a:pt x="0" y="1927548"/>
                    <a:pt x="68746" y="2046610"/>
                  </a:cubicBezTo>
                  <a:lnTo>
                    <a:pt x="917162" y="3515990"/>
                  </a:lnTo>
                  <a:cubicBezTo>
                    <a:pt x="985909" y="3635054"/>
                    <a:pt x="1112953" y="3708400"/>
                    <a:pt x="1250440" y="3708400"/>
                  </a:cubicBezTo>
                  <a:lnTo>
                    <a:pt x="2947298" y="3708400"/>
                  </a:lnTo>
                  <a:cubicBezTo>
                    <a:pt x="3084785" y="3708400"/>
                    <a:pt x="3211829" y="3635054"/>
                    <a:pt x="3280576" y="3515990"/>
                  </a:cubicBezTo>
                  <a:lnTo>
                    <a:pt x="4128992" y="2046610"/>
                  </a:lnTo>
                  <a:cubicBezTo>
                    <a:pt x="4197738" y="1927548"/>
                    <a:pt x="4197738" y="1780852"/>
                    <a:pt x="4128992" y="1661790"/>
                  </a:cubicBezTo>
                  <a:lnTo>
                    <a:pt x="3280576" y="192410"/>
                  </a:lnTo>
                  <a:cubicBezTo>
                    <a:pt x="3211829" y="73346"/>
                    <a:pt x="3084785" y="0"/>
                    <a:pt x="2947298" y="0"/>
                  </a:cubicBezTo>
                  <a:close/>
                </a:path>
              </a:pathLst>
            </a:custGeom>
            <a:blipFill>
              <a:blip r:embed="rId10"/>
              <a:stretch>
                <a:fillRect l="-16845" r="-16845"/>
              </a:stretch>
            </a:blipFill>
            <a:ln w="209550" cap="rnd">
              <a:solidFill>
                <a:srgbClr val="FFFFFF"/>
              </a:solidFill>
              <a:prstDash val="solid"/>
              <a:round/>
            </a:ln>
          </p:spPr>
        </p:sp>
      </p:grpSp>
      <p:grpSp>
        <p:nvGrpSpPr>
          <p:cNvPr id="37" name="Group 20"/>
          <p:cNvGrpSpPr/>
          <p:nvPr/>
        </p:nvGrpSpPr>
        <p:grpSpPr>
          <a:xfrm>
            <a:off x="13095442" y="5293540"/>
            <a:ext cx="4576400" cy="3999388"/>
            <a:chOff x="0" y="0"/>
            <a:chExt cx="4282440" cy="3708400"/>
          </a:xfrm>
        </p:grpSpPr>
        <p:sp>
          <p:nvSpPr>
            <p:cNvPr id="38" name="Freeform 21"/>
            <p:cNvSpPr/>
            <p:nvPr/>
          </p:nvSpPr>
          <p:spPr>
            <a:xfrm>
              <a:off x="60728" y="0"/>
              <a:ext cx="4160984" cy="3708400"/>
            </a:xfrm>
            <a:custGeom>
              <a:avLst/>
              <a:gdLst/>
              <a:ahLst/>
              <a:cxnLst/>
              <a:rect l="l" t="t" r="r" b="b"/>
              <a:pathLst>
                <a:path w="4160984" h="3708400">
                  <a:moveTo>
                    <a:pt x="2832511" y="0"/>
                  </a:moveTo>
                  <a:lnTo>
                    <a:pt x="1328473" y="0"/>
                  </a:lnTo>
                  <a:cubicBezTo>
                    <a:pt x="1131327" y="0"/>
                    <a:pt x="949156" y="105173"/>
                    <a:pt x="850577" y="275903"/>
                  </a:cubicBezTo>
                  <a:lnTo>
                    <a:pt x="98577" y="1578297"/>
                  </a:lnTo>
                  <a:cubicBezTo>
                    <a:pt x="0" y="1749025"/>
                    <a:pt x="0" y="1959375"/>
                    <a:pt x="98577" y="2130103"/>
                  </a:cubicBezTo>
                  <a:lnTo>
                    <a:pt x="850577" y="3432497"/>
                  </a:lnTo>
                  <a:cubicBezTo>
                    <a:pt x="949156" y="3603227"/>
                    <a:pt x="1131327" y="3708400"/>
                    <a:pt x="1328473" y="3708400"/>
                  </a:cubicBezTo>
                  <a:lnTo>
                    <a:pt x="2832511" y="3708400"/>
                  </a:lnTo>
                  <a:cubicBezTo>
                    <a:pt x="3029657" y="3708400"/>
                    <a:pt x="3211828" y="3603227"/>
                    <a:pt x="3310408" y="3432497"/>
                  </a:cubicBezTo>
                  <a:lnTo>
                    <a:pt x="4062407" y="2130103"/>
                  </a:lnTo>
                  <a:cubicBezTo>
                    <a:pt x="4160984" y="1959375"/>
                    <a:pt x="4160984" y="1749025"/>
                    <a:pt x="4062407" y="1578297"/>
                  </a:cubicBezTo>
                  <a:lnTo>
                    <a:pt x="3310407" y="275903"/>
                  </a:lnTo>
                  <a:cubicBezTo>
                    <a:pt x="3211828" y="105173"/>
                    <a:pt x="3029657" y="0"/>
                    <a:pt x="2832511" y="0"/>
                  </a:cubicBezTo>
                  <a:close/>
                </a:path>
              </a:pathLst>
            </a:custGeom>
            <a:blipFill>
              <a:blip r:embed="rId11"/>
              <a:stretch>
                <a:fillRect l="-17685" r="-17685"/>
              </a:stretch>
            </a:blipFill>
            <a:ln w="209550" cap="rnd">
              <a:solidFill>
                <a:srgbClr val="FFFFFF"/>
              </a:solidFill>
              <a:prstDash val="solid"/>
              <a:round/>
            </a:ln>
          </p:spPr>
        </p:sp>
      </p:grpSp>
      <p:sp>
        <p:nvSpPr>
          <p:cNvPr id="39" name="TextBox 40"/>
          <p:cNvSpPr txBox="1"/>
          <p:nvPr/>
        </p:nvSpPr>
        <p:spPr>
          <a:xfrm>
            <a:off x="-286196" y="1401131"/>
            <a:ext cx="9004391" cy="1295226"/>
          </a:xfrm>
          <a:prstGeom prst="rect">
            <a:avLst/>
          </a:prstGeom>
        </p:spPr>
        <p:txBody>
          <a:bodyPr lIns="0" tIns="0" rIns="0" bIns="0" rtlCol="0" anchor="t">
            <a:spAutoFit/>
          </a:bodyPr>
          <a:lstStyle/>
          <a:p>
            <a:pPr algn="r">
              <a:lnSpc>
                <a:spcPts val="10071"/>
              </a:lnSpc>
            </a:pPr>
            <a:r>
              <a:rPr lang="en-US" sz="9325" b="1" spc="-205" dirty="0" err="1" smtClean="0">
                <a:solidFill>
                  <a:schemeClr val="bg1"/>
                </a:solidFill>
                <a:latin typeface="Telegraf Bold"/>
                <a:ea typeface="Telegraf Bold"/>
                <a:cs typeface="Telegraf Bold"/>
                <a:sym typeface="Telegraf Bold"/>
              </a:rPr>
              <a:t>Yapay</a:t>
            </a:r>
            <a:r>
              <a:rPr lang="en-US" sz="9325" b="1" spc="-205" dirty="0" smtClean="0">
                <a:solidFill>
                  <a:schemeClr val="bg1"/>
                </a:solidFill>
                <a:latin typeface="Telegraf Bold"/>
                <a:ea typeface="Telegraf Bold"/>
                <a:cs typeface="Telegraf Bold"/>
                <a:sym typeface="Telegraf Bold"/>
              </a:rPr>
              <a:t> </a:t>
            </a:r>
            <a:r>
              <a:rPr lang="en-US" sz="9325" b="1" spc="-205" dirty="0" err="1">
                <a:solidFill>
                  <a:schemeClr val="bg1"/>
                </a:solidFill>
                <a:latin typeface="Telegraf Bold"/>
                <a:ea typeface="Telegraf Bold"/>
                <a:cs typeface="Telegraf Bold"/>
                <a:sym typeface="Telegraf Bold"/>
              </a:rPr>
              <a:t>Zeka</a:t>
            </a:r>
            <a:endParaRPr lang="en-US" sz="9325" b="1" spc="-205" dirty="0">
              <a:solidFill>
                <a:schemeClr val="bg1"/>
              </a:solidFill>
              <a:latin typeface="Telegraf Bold"/>
              <a:ea typeface="Telegraf Bold"/>
              <a:cs typeface="Telegraf Bold"/>
              <a:sym typeface="Telegraf Bold"/>
            </a:endParaRPr>
          </a:p>
        </p:txBody>
      </p:sp>
    </p:spTree>
    <p:extLst>
      <p:ext uri="{BB962C8B-B14F-4D97-AF65-F5344CB8AC3E}">
        <p14:creationId xmlns:p14="http://schemas.microsoft.com/office/powerpoint/2010/main" val="2804473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19" name="Resim 18"/>
          <p:cNvPicPr>
            <a:picLocks noChangeAspect="1"/>
          </p:cNvPicPr>
          <p:nvPr/>
        </p:nvPicPr>
        <p:blipFill>
          <a:blip r:embed="rId2"/>
          <a:stretch>
            <a:fillRect/>
          </a:stretch>
        </p:blipFill>
        <p:spPr>
          <a:xfrm>
            <a:off x="2497149" y="114300"/>
            <a:ext cx="12783075" cy="9770438"/>
          </a:xfrm>
          <a:prstGeom prst="rect">
            <a:avLst/>
          </a:prstGeom>
          <a:ln>
            <a:noFill/>
          </a:ln>
          <a:effectLst>
            <a:outerShdw blurRad="190500" algn="tl" rotWithShape="0">
              <a:srgbClr val="000000">
                <a:alpha val="70000"/>
              </a:srgbClr>
            </a:outerShdw>
          </a:effectLst>
        </p:spPr>
      </p:pic>
      <p:graphicFrame>
        <p:nvGraphicFramePr>
          <p:cNvPr id="2" name="Diyagram 1"/>
          <p:cNvGraphicFramePr/>
          <p:nvPr>
            <p:extLst>
              <p:ext uri="{D42A27DB-BD31-4B8C-83A1-F6EECF244321}">
                <p14:modId xmlns:p14="http://schemas.microsoft.com/office/powerpoint/2010/main" val="3679602921"/>
              </p:ext>
            </p:extLst>
          </p:nvPr>
        </p:nvGraphicFramePr>
        <p:xfrm>
          <a:off x="5516850" y="876300"/>
          <a:ext cx="7337114"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65608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p:nvPr/>
        </p:nvGrpSpPr>
        <p:grpSpPr>
          <a:xfrm>
            <a:off x="10007683" y="6073176"/>
            <a:ext cx="11505516" cy="6594889"/>
            <a:chOff x="0" y="0"/>
            <a:chExt cx="1218611" cy="698500"/>
          </a:xfrm>
        </p:grpSpPr>
        <p:sp>
          <p:nvSpPr>
            <p:cNvPr id="17"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8"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20"/>
          <p:cNvGrpSpPr/>
          <p:nvPr/>
        </p:nvGrpSpPr>
        <p:grpSpPr>
          <a:xfrm>
            <a:off x="16574507" y="-128222"/>
            <a:ext cx="4511381" cy="3876968"/>
            <a:chOff x="0" y="0"/>
            <a:chExt cx="812800" cy="698500"/>
          </a:xfrm>
        </p:grpSpPr>
        <p:sp>
          <p:nvSpPr>
            <p:cNvPr id="14"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5"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34"/>
          <p:cNvGrpSpPr/>
          <p:nvPr/>
        </p:nvGrpSpPr>
        <p:grpSpPr>
          <a:xfrm>
            <a:off x="-7733868" y="-4638337"/>
            <a:ext cx="11505516" cy="6594889"/>
            <a:chOff x="0" y="0"/>
            <a:chExt cx="1218611" cy="698500"/>
          </a:xfrm>
        </p:grpSpPr>
        <p:sp>
          <p:nvSpPr>
            <p:cNvPr id="11"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12"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pic>
        <p:nvPicPr>
          <p:cNvPr id="2050" name="Picture 2" descr="Açıklama yo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5798663"/>
            <a:ext cx="5984449" cy="44883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çıklama yo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9909" y="1028700"/>
            <a:ext cx="5888970" cy="44167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çıklama y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86" y="878972"/>
            <a:ext cx="7056020" cy="94080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8"/>
          <p:cNvSpPr txBox="1"/>
          <p:nvPr/>
        </p:nvSpPr>
        <p:spPr>
          <a:xfrm>
            <a:off x="0" y="188747"/>
            <a:ext cx="18177930" cy="1679906"/>
          </a:xfrm>
          <a:prstGeom prst="rect">
            <a:avLst/>
          </a:prstGeom>
        </p:spPr>
        <p:txBody>
          <a:bodyPr lIns="0" tIns="0" rIns="0" bIns="0" rtlCol="0" anchor="t">
            <a:spAutoFit/>
          </a:bodyPr>
          <a:lstStyle/>
          <a:p>
            <a:pPr algn="ctr">
              <a:lnSpc>
                <a:spcPts val="6647"/>
              </a:lnSpc>
            </a:pPr>
            <a:r>
              <a:rPr lang="tr-TR" sz="6155" b="1" spc="-135" dirty="0" smtClean="0">
                <a:solidFill>
                  <a:srgbClr val="8564FB"/>
                </a:solidFill>
                <a:latin typeface="Telegraf Bold"/>
                <a:ea typeface="Telegraf Bold"/>
                <a:cs typeface="Telegraf Bold"/>
                <a:sym typeface="Telegraf Bold"/>
              </a:rPr>
              <a:t>İYTE Yapay Zeka Odası</a:t>
            </a:r>
            <a:endParaRPr lang="en-US" sz="6155" b="1" spc="-135" dirty="0">
              <a:solidFill>
                <a:srgbClr val="8564FB"/>
              </a:solidFill>
              <a:latin typeface="Telegraf Bold"/>
              <a:ea typeface="Telegraf Bold"/>
              <a:cs typeface="Telegraf Bold"/>
              <a:sym typeface="Telegraf Bold"/>
            </a:endParaRPr>
          </a:p>
          <a:p>
            <a:pPr algn="ctr">
              <a:lnSpc>
                <a:spcPts val="5999"/>
              </a:lnSpc>
            </a:pPr>
            <a:endParaRPr lang="en-US" sz="6155" b="1" spc="-135" dirty="0">
              <a:solidFill>
                <a:srgbClr val="8564FB"/>
              </a:solidFill>
              <a:latin typeface="Telegraf Bold"/>
              <a:ea typeface="Telegraf Bold"/>
              <a:cs typeface="Telegraf Bold"/>
              <a:sym typeface="Telegraf Bold"/>
            </a:endParaRPr>
          </a:p>
        </p:txBody>
      </p:sp>
    </p:spTree>
    <p:extLst>
      <p:ext uri="{BB962C8B-B14F-4D97-AF65-F5344CB8AC3E}">
        <p14:creationId xmlns:p14="http://schemas.microsoft.com/office/powerpoint/2010/main" val="2925917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6"/>
          <p:cNvGrpSpPr/>
          <p:nvPr/>
        </p:nvGrpSpPr>
        <p:grpSpPr>
          <a:xfrm>
            <a:off x="8852275" y="9559253"/>
            <a:ext cx="11520985" cy="1281162"/>
            <a:chOff x="0" y="0"/>
            <a:chExt cx="3034334" cy="337425"/>
          </a:xfrm>
        </p:grpSpPr>
        <p:sp>
          <p:nvSpPr>
            <p:cNvPr id="10" name="Freeform 17"/>
            <p:cNvSpPr/>
            <p:nvPr/>
          </p:nvSpPr>
          <p:spPr>
            <a:xfrm>
              <a:off x="9590" y="0"/>
              <a:ext cx="3015153" cy="337425"/>
            </a:xfrm>
            <a:custGeom>
              <a:avLst/>
              <a:gdLst/>
              <a:ahLst/>
              <a:cxnLst/>
              <a:rect l="l" t="t" r="r" b="b"/>
              <a:pathLst>
                <a:path w="3015153" h="337425">
                  <a:moveTo>
                    <a:pt x="217129" y="0"/>
                  </a:moveTo>
                  <a:lnTo>
                    <a:pt x="3001224" y="0"/>
                  </a:lnTo>
                  <a:cubicBezTo>
                    <a:pt x="3006016" y="0"/>
                    <a:pt x="3010438" y="2580"/>
                    <a:pt x="3012795" y="6752"/>
                  </a:cubicBezTo>
                  <a:cubicBezTo>
                    <a:pt x="3015153" y="10924"/>
                    <a:pt x="3015083" y="16043"/>
                    <a:pt x="3012610" y="20148"/>
                  </a:cubicBezTo>
                  <a:lnTo>
                    <a:pt x="2833677" y="317277"/>
                  </a:lnTo>
                  <a:cubicBezTo>
                    <a:pt x="2826148" y="329780"/>
                    <a:pt x="2812619" y="337425"/>
                    <a:pt x="2798024" y="337425"/>
                  </a:cubicBezTo>
                  <a:lnTo>
                    <a:pt x="13929" y="337425"/>
                  </a:lnTo>
                  <a:cubicBezTo>
                    <a:pt x="9137" y="337425"/>
                    <a:pt x="4716" y="334846"/>
                    <a:pt x="2358" y="330673"/>
                  </a:cubicBezTo>
                  <a:cubicBezTo>
                    <a:pt x="0" y="326501"/>
                    <a:pt x="71" y="321383"/>
                    <a:pt x="2543" y="317277"/>
                  </a:cubicBezTo>
                  <a:lnTo>
                    <a:pt x="181477" y="20148"/>
                  </a:lnTo>
                  <a:cubicBezTo>
                    <a:pt x="189006" y="7645"/>
                    <a:pt x="202534" y="0"/>
                    <a:pt x="217129" y="0"/>
                  </a:cubicBezTo>
                  <a:close/>
                </a:path>
              </a:pathLst>
            </a:custGeom>
            <a:gradFill rotWithShape="1">
              <a:gsLst>
                <a:gs pos="0">
                  <a:srgbClr val="8C52FF">
                    <a:alpha val="100000"/>
                  </a:srgbClr>
                </a:gs>
                <a:gs pos="100000">
                  <a:srgbClr val="5CE1E6">
                    <a:alpha val="100000"/>
                  </a:srgbClr>
                </a:gs>
              </a:gsLst>
              <a:lin ang="0"/>
            </a:gradFill>
          </p:spPr>
        </p:sp>
        <p:sp>
          <p:nvSpPr>
            <p:cNvPr id="11" name="TextBox 18"/>
            <p:cNvSpPr txBox="1"/>
            <p:nvPr/>
          </p:nvSpPr>
          <p:spPr>
            <a:xfrm>
              <a:off x="101600" y="-38100"/>
              <a:ext cx="2831134" cy="375525"/>
            </a:xfrm>
            <a:prstGeom prst="rect">
              <a:avLst/>
            </a:prstGeom>
          </p:spPr>
          <p:txBody>
            <a:bodyPr lIns="50800" tIns="50800" rIns="50800" bIns="50800" rtlCol="0" anchor="ctr"/>
            <a:lstStyle/>
            <a:p>
              <a:pPr algn="ctr">
                <a:lnSpc>
                  <a:spcPts val="2659"/>
                </a:lnSpc>
              </a:pPr>
              <a:endParaRPr/>
            </a:p>
          </p:txBody>
        </p:sp>
      </p:grpSp>
      <p:pic>
        <p:nvPicPr>
          <p:cNvPr id="6" name="Picture 2" descr="https://library.iyte.edu.tr/wp-content/uploads/sites/272/2025/01/Oku-Yay%C4%B1mla20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8288000" cy="1027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2595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06018" y="-2642730"/>
            <a:ext cx="9869031" cy="6873134"/>
            <a:chOff x="0" y="0"/>
            <a:chExt cx="911092" cy="634516"/>
          </a:xfrm>
        </p:grpSpPr>
        <p:sp>
          <p:nvSpPr>
            <p:cNvPr id="3" name="Freeform 3"/>
            <p:cNvSpPr/>
            <p:nvPr/>
          </p:nvSpPr>
          <p:spPr>
            <a:xfrm>
              <a:off x="9417" y="0"/>
              <a:ext cx="892258" cy="634516"/>
            </a:xfrm>
            <a:custGeom>
              <a:avLst/>
              <a:gdLst/>
              <a:ahLst/>
              <a:cxnLst/>
              <a:rect l="l" t="t" r="r" b="b"/>
              <a:pathLst>
                <a:path w="892258" h="634516">
                  <a:moveTo>
                    <a:pt x="877559" y="354912"/>
                  </a:moveTo>
                  <a:lnTo>
                    <a:pt x="722592" y="596863"/>
                  </a:lnTo>
                  <a:cubicBezTo>
                    <a:pt x="707565" y="620325"/>
                    <a:pt x="681622" y="634516"/>
                    <a:pt x="653761" y="634516"/>
                  </a:cubicBezTo>
                  <a:lnTo>
                    <a:pt x="238498" y="634516"/>
                  </a:lnTo>
                  <a:cubicBezTo>
                    <a:pt x="210636" y="634516"/>
                    <a:pt x="184693" y="620325"/>
                    <a:pt x="169666" y="596863"/>
                  </a:cubicBezTo>
                  <a:lnTo>
                    <a:pt x="14700" y="354912"/>
                  </a:lnTo>
                  <a:cubicBezTo>
                    <a:pt x="0" y="331961"/>
                    <a:pt x="0" y="302555"/>
                    <a:pt x="14700" y="279605"/>
                  </a:cubicBezTo>
                  <a:lnTo>
                    <a:pt x="169666" y="37653"/>
                  </a:lnTo>
                  <a:cubicBezTo>
                    <a:pt x="184693" y="14192"/>
                    <a:pt x="210636" y="0"/>
                    <a:pt x="238498" y="0"/>
                  </a:cubicBezTo>
                  <a:lnTo>
                    <a:pt x="653761" y="0"/>
                  </a:lnTo>
                  <a:cubicBezTo>
                    <a:pt x="681622" y="0"/>
                    <a:pt x="707565" y="14192"/>
                    <a:pt x="722592" y="37653"/>
                  </a:cubicBezTo>
                  <a:lnTo>
                    <a:pt x="877559" y="279605"/>
                  </a:lnTo>
                  <a:cubicBezTo>
                    <a:pt x="892258" y="302555"/>
                    <a:pt x="892258" y="331961"/>
                    <a:pt x="877559" y="35491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682492" cy="6726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39917" y="3164841"/>
            <a:ext cx="9953456" cy="8553751"/>
            <a:chOff x="0" y="0"/>
            <a:chExt cx="812800" cy="698500"/>
          </a:xfrm>
        </p:grpSpPr>
        <p:sp>
          <p:nvSpPr>
            <p:cNvPr id="6" name="Freeform 6"/>
            <p:cNvSpPr/>
            <p:nvPr/>
          </p:nvSpPr>
          <p:spPr>
            <a:xfrm>
              <a:off x="8513" y="0"/>
              <a:ext cx="795773" cy="698500"/>
            </a:xfrm>
            <a:custGeom>
              <a:avLst/>
              <a:gdLst/>
              <a:ahLst/>
              <a:cxnLst/>
              <a:rect l="l" t="t" r="r" b="b"/>
              <a:pathLst>
                <a:path w="795773" h="698500">
                  <a:moveTo>
                    <a:pt x="781991" y="387571"/>
                  </a:moveTo>
                  <a:lnTo>
                    <a:pt x="623383" y="660179"/>
                  </a:lnTo>
                  <a:cubicBezTo>
                    <a:pt x="609579" y="683904"/>
                    <a:pt x="584201" y="698500"/>
                    <a:pt x="556752" y="698500"/>
                  </a:cubicBezTo>
                  <a:lnTo>
                    <a:pt x="239022" y="698500"/>
                  </a:lnTo>
                  <a:cubicBezTo>
                    <a:pt x="211573" y="698500"/>
                    <a:pt x="186195" y="683904"/>
                    <a:pt x="172391" y="660179"/>
                  </a:cubicBezTo>
                  <a:lnTo>
                    <a:pt x="13783" y="387571"/>
                  </a:lnTo>
                  <a:cubicBezTo>
                    <a:pt x="0" y="363883"/>
                    <a:pt x="0" y="334617"/>
                    <a:pt x="13783" y="310929"/>
                  </a:cubicBezTo>
                  <a:lnTo>
                    <a:pt x="172391" y="38321"/>
                  </a:lnTo>
                  <a:cubicBezTo>
                    <a:pt x="186195" y="14596"/>
                    <a:pt x="211573" y="0"/>
                    <a:pt x="239022" y="0"/>
                  </a:cubicBezTo>
                  <a:lnTo>
                    <a:pt x="556752" y="0"/>
                  </a:lnTo>
                  <a:cubicBezTo>
                    <a:pt x="584201" y="0"/>
                    <a:pt x="609579" y="14596"/>
                    <a:pt x="623383" y="38321"/>
                  </a:cubicBezTo>
                  <a:lnTo>
                    <a:pt x="781991" y="310929"/>
                  </a:lnTo>
                  <a:cubicBezTo>
                    <a:pt x="795774" y="334617"/>
                    <a:pt x="795774" y="363883"/>
                    <a:pt x="781991" y="387571"/>
                  </a:cubicBezTo>
                  <a:close/>
                </a:path>
              </a:pathLst>
            </a:custGeom>
            <a:gradFill rotWithShape="1">
              <a:gsLst>
                <a:gs pos="0">
                  <a:srgbClr val="8C52FF">
                    <a:alpha val="100000"/>
                  </a:srgbClr>
                </a:gs>
                <a:gs pos="100000">
                  <a:srgbClr val="5CE1E6">
                    <a:alpha val="100000"/>
                  </a:srgbClr>
                </a:gs>
              </a:gsLst>
              <a:lin ang="0"/>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45770" y="3646598"/>
            <a:ext cx="8765163" cy="7590236"/>
            <a:chOff x="0" y="0"/>
            <a:chExt cx="4282440" cy="3708400"/>
          </a:xfrm>
        </p:grpSpPr>
        <p:sp>
          <p:nvSpPr>
            <p:cNvPr id="9" name="Freeform 9"/>
            <p:cNvSpPr/>
            <p:nvPr/>
          </p:nvSpPr>
          <p:spPr>
            <a:xfrm>
              <a:off x="50562" y="0"/>
              <a:ext cx="4181316" cy="3708400"/>
            </a:xfrm>
            <a:custGeom>
              <a:avLst/>
              <a:gdLst/>
              <a:ahLst/>
              <a:cxnLst/>
              <a:rect l="l" t="t" r="r" b="b"/>
              <a:pathLst>
                <a:path w="4181316" h="3708400">
                  <a:moveTo>
                    <a:pt x="2896008" y="0"/>
                  </a:moveTo>
                  <a:lnTo>
                    <a:pt x="1285308" y="0"/>
                  </a:lnTo>
                  <a:cubicBezTo>
                    <a:pt x="1121164" y="0"/>
                    <a:pt x="969487" y="87567"/>
                    <a:pt x="887410" y="229717"/>
                  </a:cubicBezTo>
                  <a:lnTo>
                    <a:pt x="82076" y="1624483"/>
                  </a:lnTo>
                  <a:cubicBezTo>
                    <a:pt x="0" y="1766631"/>
                    <a:pt x="0" y="1941769"/>
                    <a:pt x="82076" y="2083917"/>
                  </a:cubicBezTo>
                  <a:lnTo>
                    <a:pt x="887410" y="3478683"/>
                  </a:lnTo>
                  <a:cubicBezTo>
                    <a:pt x="969487" y="3620833"/>
                    <a:pt x="1121164" y="3708400"/>
                    <a:pt x="1285308" y="3708400"/>
                  </a:cubicBezTo>
                  <a:lnTo>
                    <a:pt x="2896009" y="3708400"/>
                  </a:lnTo>
                  <a:cubicBezTo>
                    <a:pt x="3060153" y="3708400"/>
                    <a:pt x="3211829" y="3620833"/>
                    <a:pt x="3293906" y="3478683"/>
                  </a:cubicBezTo>
                  <a:lnTo>
                    <a:pt x="4099240" y="2083917"/>
                  </a:lnTo>
                  <a:cubicBezTo>
                    <a:pt x="4181316" y="1941769"/>
                    <a:pt x="4181316" y="1766631"/>
                    <a:pt x="4099240" y="1624483"/>
                  </a:cubicBezTo>
                  <a:lnTo>
                    <a:pt x="3293906" y="229717"/>
                  </a:lnTo>
                  <a:cubicBezTo>
                    <a:pt x="3211829" y="87567"/>
                    <a:pt x="3060152" y="0"/>
                    <a:pt x="2896008" y="0"/>
                  </a:cubicBezTo>
                  <a:close/>
                </a:path>
              </a:pathLst>
            </a:custGeom>
            <a:blipFill>
              <a:blip r:embed="rId2"/>
              <a:stretch>
                <a:fillRect t="-10105" b="-10105"/>
              </a:stretch>
            </a:blipFill>
            <a:ln w="209550" cap="rnd">
              <a:solidFill>
                <a:srgbClr val="FFFFFF"/>
              </a:solidFill>
              <a:prstDash val="solid"/>
              <a:round/>
            </a:ln>
          </p:spPr>
        </p:sp>
      </p:grpSp>
      <p:grpSp>
        <p:nvGrpSpPr>
          <p:cNvPr id="10" name="Group 10"/>
          <p:cNvGrpSpPr/>
          <p:nvPr/>
        </p:nvGrpSpPr>
        <p:grpSpPr>
          <a:xfrm>
            <a:off x="4236370" y="8906175"/>
            <a:ext cx="4511381" cy="3876968"/>
            <a:chOff x="0" y="0"/>
            <a:chExt cx="812800" cy="698500"/>
          </a:xfrm>
        </p:grpSpPr>
        <p:sp>
          <p:nvSpPr>
            <p:cNvPr id="11" name="Freeform 1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042396" y="954954"/>
            <a:ext cx="10347245" cy="955239"/>
          </a:xfrm>
          <a:prstGeom prst="rect">
            <a:avLst/>
          </a:prstGeom>
        </p:spPr>
        <p:txBody>
          <a:bodyPr lIns="0" tIns="0" rIns="0" bIns="0" rtlCol="0" anchor="t">
            <a:spAutoFit/>
          </a:bodyPr>
          <a:lstStyle/>
          <a:p>
            <a:pPr algn="r">
              <a:lnSpc>
                <a:spcPts val="6831"/>
              </a:lnSpc>
            </a:pPr>
            <a:r>
              <a:rPr lang="en-US" sz="6325" b="1" spc="-139">
                <a:solidFill>
                  <a:srgbClr val="8564FB"/>
                </a:solidFill>
                <a:latin typeface="Telegraf Bold"/>
                <a:ea typeface="Telegraf Bold"/>
                <a:cs typeface="Telegraf Bold"/>
                <a:sym typeface="Telegraf Bold"/>
              </a:rPr>
              <a:t>Sonuç</a:t>
            </a:r>
          </a:p>
        </p:txBody>
      </p:sp>
      <p:grpSp>
        <p:nvGrpSpPr>
          <p:cNvPr id="14" name="Group 14"/>
          <p:cNvGrpSpPr/>
          <p:nvPr/>
        </p:nvGrpSpPr>
        <p:grpSpPr>
          <a:xfrm>
            <a:off x="3008011" y="-1487166"/>
            <a:ext cx="4511381" cy="3876968"/>
            <a:chOff x="0" y="0"/>
            <a:chExt cx="812800" cy="698500"/>
          </a:xfrm>
        </p:grpSpPr>
        <p:sp>
          <p:nvSpPr>
            <p:cNvPr id="15" name="Freeform 15"/>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111893" y="8968568"/>
            <a:ext cx="14589156" cy="2632121"/>
            <a:chOff x="0" y="0"/>
            <a:chExt cx="3516957" cy="634516"/>
          </a:xfrm>
        </p:grpSpPr>
        <p:sp>
          <p:nvSpPr>
            <p:cNvPr id="18" name="Freeform 18"/>
            <p:cNvSpPr/>
            <p:nvPr/>
          </p:nvSpPr>
          <p:spPr>
            <a:xfrm>
              <a:off x="6370" y="0"/>
              <a:ext cx="3504216" cy="634516"/>
            </a:xfrm>
            <a:custGeom>
              <a:avLst/>
              <a:gdLst/>
              <a:ahLst/>
              <a:cxnLst/>
              <a:rect l="l" t="t" r="r" b="b"/>
              <a:pathLst>
                <a:path w="3504216" h="634516">
                  <a:moveTo>
                    <a:pt x="3494273" y="342729"/>
                  </a:moveTo>
                  <a:lnTo>
                    <a:pt x="3323701" y="609045"/>
                  </a:lnTo>
                  <a:cubicBezTo>
                    <a:pt x="3313536" y="624916"/>
                    <a:pt x="3295987" y="634516"/>
                    <a:pt x="3277139" y="634516"/>
                  </a:cubicBezTo>
                  <a:lnTo>
                    <a:pt x="227078" y="634516"/>
                  </a:lnTo>
                  <a:cubicBezTo>
                    <a:pt x="208230" y="634516"/>
                    <a:pt x="190681" y="624916"/>
                    <a:pt x="180516" y="609045"/>
                  </a:cubicBezTo>
                  <a:lnTo>
                    <a:pt x="9944" y="342729"/>
                  </a:lnTo>
                  <a:cubicBezTo>
                    <a:pt x="0" y="327204"/>
                    <a:pt x="0" y="307312"/>
                    <a:pt x="9944" y="291787"/>
                  </a:cubicBezTo>
                  <a:lnTo>
                    <a:pt x="180516" y="25471"/>
                  </a:lnTo>
                  <a:cubicBezTo>
                    <a:pt x="190681" y="9600"/>
                    <a:pt x="208230" y="0"/>
                    <a:pt x="227078" y="0"/>
                  </a:cubicBezTo>
                  <a:lnTo>
                    <a:pt x="3277139" y="0"/>
                  </a:lnTo>
                  <a:cubicBezTo>
                    <a:pt x="3295987" y="0"/>
                    <a:pt x="3313536" y="9600"/>
                    <a:pt x="3323701" y="25471"/>
                  </a:cubicBezTo>
                  <a:lnTo>
                    <a:pt x="3494273" y="291787"/>
                  </a:lnTo>
                  <a:cubicBezTo>
                    <a:pt x="3504216" y="307312"/>
                    <a:pt x="3504216" y="327204"/>
                    <a:pt x="3494273" y="342729"/>
                  </a:cubicBezTo>
                  <a:close/>
                </a:path>
              </a:pathLst>
            </a:custGeom>
            <a:gradFill rotWithShape="1">
              <a:gsLst>
                <a:gs pos="0">
                  <a:srgbClr val="8C52FF">
                    <a:alpha val="100000"/>
                  </a:srgbClr>
                </a:gs>
                <a:gs pos="100000">
                  <a:srgbClr val="5CE1E6">
                    <a:alpha val="100000"/>
                  </a:srgbClr>
                </a:gs>
              </a:gsLst>
              <a:lin ang="0"/>
            </a:gradFill>
          </p:spPr>
        </p:sp>
        <p:sp>
          <p:nvSpPr>
            <p:cNvPr id="19" name="TextBox 19"/>
            <p:cNvSpPr txBox="1"/>
            <p:nvPr/>
          </p:nvSpPr>
          <p:spPr>
            <a:xfrm>
              <a:off x="114300" y="-38100"/>
              <a:ext cx="3288357" cy="67261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3136811" y="1161930"/>
            <a:ext cx="927369" cy="423112"/>
          </a:xfrm>
          <a:custGeom>
            <a:avLst/>
            <a:gdLst/>
            <a:ahLst/>
            <a:cxnLst/>
            <a:rect l="l" t="t" r="r" b="b"/>
            <a:pathLst>
              <a:path w="927369" h="423112">
                <a:moveTo>
                  <a:pt x="0" y="0"/>
                </a:moveTo>
                <a:lnTo>
                  <a:pt x="927370" y="0"/>
                </a:lnTo>
                <a:lnTo>
                  <a:pt x="927370" y="423112"/>
                </a:lnTo>
                <a:lnTo>
                  <a:pt x="0" y="423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TextBox 21"/>
          <p:cNvSpPr txBox="1"/>
          <p:nvPr/>
        </p:nvSpPr>
        <p:spPr>
          <a:xfrm>
            <a:off x="13354585" y="4105403"/>
            <a:ext cx="3736531" cy="977186"/>
          </a:xfrm>
          <a:prstGeom prst="rect">
            <a:avLst/>
          </a:prstGeom>
        </p:spPr>
        <p:txBody>
          <a:bodyPr lIns="0" tIns="0" rIns="0" bIns="0" rtlCol="0" anchor="t">
            <a:spAutoFit/>
          </a:bodyPr>
          <a:lstStyle/>
          <a:p>
            <a:pPr algn="ctr">
              <a:lnSpc>
                <a:spcPts val="1943"/>
              </a:lnSpc>
              <a:spcBef>
                <a:spcPct val="0"/>
              </a:spcBef>
            </a:pPr>
            <a:r>
              <a:rPr lang="en-US" sz="1388">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a:t>
            </a:r>
          </a:p>
        </p:txBody>
      </p:sp>
      <p:sp>
        <p:nvSpPr>
          <p:cNvPr id="22" name="TextBox 22"/>
          <p:cNvSpPr txBox="1"/>
          <p:nvPr/>
        </p:nvSpPr>
        <p:spPr>
          <a:xfrm>
            <a:off x="8370988" y="3049676"/>
            <a:ext cx="9533206" cy="3079116"/>
          </a:xfrm>
          <a:prstGeom prst="rect">
            <a:avLst/>
          </a:prstGeom>
        </p:spPr>
        <p:txBody>
          <a:bodyPr lIns="0" tIns="0" rIns="0" bIns="0" rtlCol="0" anchor="t">
            <a:spAutoFit/>
          </a:bodyPr>
          <a:lstStyle/>
          <a:p>
            <a:pPr marL="626104" lvl="1" indent="-313052" algn="l">
              <a:lnSpc>
                <a:spcPts val="4059"/>
              </a:lnSpc>
              <a:buFont typeface="Arial"/>
              <a:buChar char="•"/>
            </a:pPr>
            <a:r>
              <a:rPr lang="en-US" sz="2899" dirty="0">
                <a:solidFill>
                  <a:srgbClr val="000000"/>
                </a:solidFill>
                <a:latin typeface="Barlow"/>
                <a:ea typeface="Barlow"/>
                <a:cs typeface="Barlow"/>
                <a:sym typeface="Barlow"/>
              </a:rPr>
              <a:t>AI, </a:t>
            </a:r>
            <a:r>
              <a:rPr lang="en-US" sz="2899" dirty="0" err="1">
                <a:solidFill>
                  <a:srgbClr val="000000"/>
                </a:solidFill>
                <a:latin typeface="Barlow"/>
                <a:ea typeface="Barlow"/>
                <a:cs typeface="Barlow"/>
                <a:sym typeface="Barlow"/>
              </a:rPr>
              <a:t>araştırmacıların</a:t>
            </a:r>
            <a:r>
              <a:rPr lang="en-US" sz="2899" dirty="0">
                <a:solidFill>
                  <a:srgbClr val="000000"/>
                </a:solidFill>
                <a:latin typeface="Barlow"/>
                <a:ea typeface="Barlow"/>
                <a:cs typeface="Barlow"/>
                <a:sym typeface="Barlow"/>
              </a:rPr>
              <a:t> zaman </a:t>
            </a:r>
            <a:r>
              <a:rPr lang="en-US" sz="2899" dirty="0" err="1">
                <a:solidFill>
                  <a:srgbClr val="000000"/>
                </a:solidFill>
                <a:latin typeface="Barlow"/>
                <a:ea typeface="Barlow"/>
                <a:cs typeface="Barlow"/>
                <a:sym typeface="Barlow"/>
              </a:rPr>
              <a:t>kazanmasını</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ve</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doğruluğu</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artırmasını</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sağlıyor</a:t>
            </a:r>
            <a:r>
              <a:rPr lang="en-US" sz="2899" dirty="0">
                <a:solidFill>
                  <a:srgbClr val="000000"/>
                </a:solidFill>
                <a:latin typeface="Barlow"/>
                <a:ea typeface="Barlow"/>
                <a:cs typeface="Barlow"/>
                <a:sym typeface="Barlow"/>
              </a:rPr>
              <a:t>.</a:t>
            </a:r>
          </a:p>
          <a:p>
            <a:pPr marL="626104" lvl="1" indent="-313052" algn="l">
              <a:lnSpc>
                <a:spcPts val="4059"/>
              </a:lnSpc>
              <a:buFont typeface="Arial"/>
              <a:buChar char="•"/>
            </a:pPr>
            <a:r>
              <a:rPr lang="en-US" sz="2899" dirty="0" err="1">
                <a:solidFill>
                  <a:srgbClr val="000000"/>
                </a:solidFill>
                <a:latin typeface="Barlow"/>
                <a:ea typeface="Barlow"/>
                <a:cs typeface="Barlow"/>
                <a:sym typeface="Barlow"/>
              </a:rPr>
              <a:t>Literatür</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taraması</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yazım</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intihal</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tespiti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veri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analizi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ve</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dergi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seçimi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gibi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alanlarda</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kullanılıyor</a:t>
            </a:r>
            <a:r>
              <a:rPr lang="en-US" sz="2899" dirty="0">
                <a:solidFill>
                  <a:srgbClr val="000000"/>
                </a:solidFill>
                <a:latin typeface="Barlow"/>
                <a:ea typeface="Barlow"/>
                <a:cs typeface="Barlow"/>
                <a:sym typeface="Barlow"/>
              </a:rPr>
              <a:t>.</a:t>
            </a:r>
          </a:p>
          <a:p>
            <a:pPr marL="626104" lvl="1" indent="-313052" algn="l">
              <a:lnSpc>
                <a:spcPts val="4059"/>
              </a:lnSpc>
              <a:buFont typeface="Arial"/>
              <a:buChar char="•"/>
            </a:pPr>
            <a:r>
              <a:rPr lang="en-US" sz="2899" dirty="0">
                <a:solidFill>
                  <a:srgbClr val="000000"/>
                </a:solidFill>
                <a:latin typeface="Barlow"/>
                <a:ea typeface="Barlow"/>
                <a:cs typeface="Barlow"/>
                <a:sym typeface="Barlow"/>
              </a:rPr>
              <a:t>2025 </a:t>
            </a:r>
            <a:r>
              <a:rPr lang="en-US" sz="2899" dirty="0" err="1">
                <a:solidFill>
                  <a:srgbClr val="000000"/>
                </a:solidFill>
                <a:latin typeface="Barlow"/>
                <a:ea typeface="Barlow"/>
                <a:cs typeface="Barlow"/>
                <a:sym typeface="Barlow"/>
              </a:rPr>
              <a:t>ve</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sonrasında</a:t>
            </a:r>
            <a:r>
              <a:rPr lang="en-US" sz="2899" dirty="0">
                <a:solidFill>
                  <a:srgbClr val="000000"/>
                </a:solidFill>
                <a:latin typeface="Barlow"/>
                <a:ea typeface="Barlow"/>
                <a:cs typeface="Barlow"/>
                <a:sym typeface="Barlow"/>
              </a:rPr>
              <a:t> AI, </a:t>
            </a:r>
            <a:r>
              <a:rPr lang="en-US" sz="2899" dirty="0" err="1">
                <a:solidFill>
                  <a:srgbClr val="000000"/>
                </a:solidFill>
                <a:latin typeface="Barlow"/>
                <a:ea typeface="Barlow"/>
                <a:cs typeface="Barlow"/>
                <a:sym typeface="Barlow"/>
              </a:rPr>
              <a:t>bilimsel</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ilerlemeleri</a:t>
            </a:r>
            <a:r>
              <a:rPr lang="en-US" sz="2899" dirty="0">
                <a:solidFill>
                  <a:srgbClr val="000000"/>
                </a:solidFill>
                <a:latin typeface="Barlow"/>
                <a:ea typeface="Barlow"/>
                <a:cs typeface="Barlow"/>
                <a:sym typeface="Barlow"/>
              </a:rPr>
              <a:t> </a:t>
            </a:r>
            <a:r>
              <a:rPr lang="en-US" sz="2899" dirty="0" err="1">
                <a:solidFill>
                  <a:srgbClr val="000000"/>
                </a:solidFill>
                <a:latin typeface="Barlow"/>
                <a:ea typeface="Barlow"/>
                <a:cs typeface="Barlow"/>
                <a:sym typeface="Barlow"/>
              </a:rPr>
              <a:t>hızlandıracak</a:t>
            </a:r>
            <a:r>
              <a:rPr lang="en-US" sz="2899" dirty="0">
                <a:solidFill>
                  <a:srgbClr val="000000"/>
                </a:solidFill>
                <a:latin typeface="Barlow"/>
                <a:ea typeface="Barlow"/>
                <a:cs typeface="Barlow"/>
                <a:sym typeface="Barlow"/>
              </a:rPr>
              <a:t>.</a:t>
            </a:r>
          </a:p>
        </p:txBody>
      </p:sp>
      <p:sp>
        <p:nvSpPr>
          <p:cNvPr id="23" name="Dikdörtgen 22"/>
          <p:cNvSpPr/>
          <p:nvPr/>
        </p:nvSpPr>
        <p:spPr>
          <a:xfrm>
            <a:off x="8724046" y="6749218"/>
            <a:ext cx="9144000" cy="523220"/>
          </a:xfrm>
          <a:prstGeom prst="rect">
            <a:avLst/>
          </a:prstGeom>
        </p:spPr>
        <p:txBody>
          <a:bodyPr>
            <a:spAutoFit/>
          </a:bodyPr>
          <a:lstStyle/>
          <a:p>
            <a:pPr algn="ctr"/>
            <a:endParaRPr lang="tr-TR" sz="2800" dirty="0">
              <a:solidFill>
                <a:srgbClr val="8C62FF"/>
              </a:solidFill>
              <a:latin typeface="Barlow Bold" panose="020B0604020202020204" charset="-94"/>
            </a:endParaRPr>
          </a:p>
        </p:txBody>
      </p:sp>
    </p:spTree>
    <p:extLst>
      <p:ext uri="{BB962C8B-B14F-4D97-AF65-F5344CB8AC3E}">
        <p14:creationId xmlns:p14="http://schemas.microsoft.com/office/powerpoint/2010/main" val="1620247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06018" y="-2642730"/>
            <a:ext cx="9869031" cy="6873134"/>
            <a:chOff x="0" y="0"/>
            <a:chExt cx="911092" cy="634516"/>
          </a:xfrm>
        </p:grpSpPr>
        <p:sp>
          <p:nvSpPr>
            <p:cNvPr id="3" name="Freeform 3"/>
            <p:cNvSpPr/>
            <p:nvPr/>
          </p:nvSpPr>
          <p:spPr>
            <a:xfrm>
              <a:off x="9417" y="0"/>
              <a:ext cx="892258" cy="634516"/>
            </a:xfrm>
            <a:custGeom>
              <a:avLst/>
              <a:gdLst/>
              <a:ahLst/>
              <a:cxnLst/>
              <a:rect l="l" t="t" r="r" b="b"/>
              <a:pathLst>
                <a:path w="892258" h="634516">
                  <a:moveTo>
                    <a:pt x="877559" y="354912"/>
                  </a:moveTo>
                  <a:lnTo>
                    <a:pt x="722592" y="596863"/>
                  </a:lnTo>
                  <a:cubicBezTo>
                    <a:pt x="707565" y="620325"/>
                    <a:pt x="681622" y="634516"/>
                    <a:pt x="653761" y="634516"/>
                  </a:cubicBezTo>
                  <a:lnTo>
                    <a:pt x="238498" y="634516"/>
                  </a:lnTo>
                  <a:cubicBezTo>
                    <a:pt x="210636" y="634516"/>
                    <a:pt x="184693" y="620325"/>
                    <a:pt x="169666" y="596863"/>
                  </a:cubicBezTo>
                  <a:lnTo>
                    <a:pt x="14700" y="354912"/>
                  </a:lnTo>
                  <a:cubicBezTo>
                    <a:pt x="0" y="331961"/>
                    <a:pt x="0" y="302555"/>
                    <a:pt x="14700" y="279605"/>
                  </a:cubicBezTo>
                  <a:lnTo>
                    <a:pt x="169666" y="37653"/>
                  </a:lnTo>
                  <a:cubicBezTo>
                    <a:pt x="184693" y="14192"/>
                    <a:pt x="210636" y="0"/>
                    <a:pt x="238498" y="0"/>
                  </a:cubicBezTo>
                  <a:lnTo>
                    <a:pt x="653761" y="0"/>
                  </a:lnTo>
                  <a:cubicBezTo>
                    <a:pt x="681622" y="0"/>
                    <a:pt x="707565" y="14192"/>
                    <a:pt x="722592" y="37653"/>
                  </a:cubicBezTo>
                  <a:lnTo>
                    <a:pt x="877559" y="279605"/>
                  </a:lnTo>
                  <a:cubicBezTo>
                    <a:pt x="892258" y="302555"/>
                    <a:pt x="892258" y="331961"/>
                    <a:pt x="877559" y="35491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682492" cy="6726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39917" y="3164841"/>
            <a:ext cx="9953456" cy="8553751"/>
            <a:chOff x="0" y="0"/>
            <a:chExt cx="812800" cy="698500"/>
          </a:xfrm>
        </p:grpSpPr>
        <p:sp>
          <p:nvSpPr>
            <p:cNvPr id="6" name="Freeform 6"/>
            <p:cNvSpPr/>
            <p:nvPr/>
          </p:nvSpPr>
          <p:spPr>
            <a:xfrm>
              <a:off x="8513" y="0"/>
              <a:ext cx="795773" cy="698500"/>
            </a:xfrm>
            <a:custGeom>
              <a:avLst/>
              <a:gdLst/>
              <a:ahLst/>
              <a:cxnLst/>
              <a:rect l="l" t="t" r="r" b="b"/>
              <a:pathLst>
                <a:path w="795773" h="698500">
                  <a:moveTo>
                    <a:pt x="781991" y="387571"/>
                  </a:moveTo>
                  <a:lnTo>
                    <a:pt x="623383" y="660179"/>
                  </a:lnTo>
                  <a:cubicBezTo>
                    <a:pt x="609579" y="683904"/>
                    <a:pt x="584201" y="698500"/>
                    <a:pt x="556752" y="698500"/>
                  </a:cubicBezTo>
                  <a:lnTo>
                    <a:pt x="239022" y="698500"/>
                  </a:lnTo>
                  <a:cubicBezTo>
                    <a:pt x="211573" y="698500"/>
                    <a:pt x="186195" y="683904"/>
                    <a:pt x="172391" y="660179"/>
                  </a:cubicBezTo>
                  <a:lnTo>
                    <a:pt x="13783" y="387571"/>
                  </a:lnTo>
                  <a:cubicBezTo>
                    <a:pt x="0" y="363883"/>
                    <a:pt x="0" y="334617"/>
                    <a:pt x="13783" y="310929"/>
                  </a:cubicBezTo>
                  <a:lnTo>
                    <a:pt x="172391" y="38321"/>
                  </a:lnTo>
                  <a:cubicBezTo>
                    <a:pt x="186195" y="14596"/>
                    <a:pt x="211573" y="0"/>
                    <a:pt x="239022" y="0"/>
                  </a:cubicBezTo>
                  <a:lnTo>
                    <a:pt x="556752" y="0"/>
                  </a:lnTo>
                  <a:cubicBezTo>
                    <a:pt x="584201" y="0"/>
                    <a:pt x="609579" y="14596"/>
                    <a:pt x="623383" y="38321"/>
                  </a:cubicBezTo>
                  <a:lnTo>
                    <a:pt x="781991" y="310929"/>
                  </a:lnTo>
                  <a:cubicBezTo>
                    <a:pt x="795774" y="334617"/>
                    <a:pt x="795774" y="363883"/>
                    <a:pt x="781991" y="387571"/>
                  </a:cubicBezTo>
                  <a:close/>
                </a:path>
              </a:pathLst>
            </a:custGeom>
            <a:gradFill rotWithShape="1">
              <a:gsLst>
                <a:gs pos="0">
                  <a:srgbClr val="8C52FF">
                    <a:alpha val="100000"/>
                  </a:srgbClr>
                </a:gs>
                <a:gs pos="100000">
                  <a:srgbClr val="5CE1E6">
                    <a:alpha val="100000"/>
                  </a:srgbClr>
                </a:gs>
              </a:gsLst>
              <a:lin ang="0"/>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245770" y="3646598"/>
            <a:ext cx="8765163" cy="7590236"/>
            <a:chOff x="0" y="0"/>
            <a:chExt cx="4282440" cy="3708400"/>
          </a:xfrm>
        </p:grpSpPr>
        <p:sp>
          <p:nvSpPr>
            <p:cNvPr id="9" name="Freeform 9"/>
            <p:cNvSpPr/>
            <p:nvPr/>
          </p:nvSpPr>
          <p:spPr>
            <a:xfrm>
              <a:off x="50562" y="0"/>
              <a:ext cx="4181316" cy="3708400"/>
            </a:xfrm>
            <a:custGeom>
              <a:avLst/>
              <a:gdLst/>
              <a:ahLst/>
              <a:cxnLst/>
              <a:rect l="l" t="t" r="r" b="b"/>
              <a:pathLst>
                <a:path w="4181316" h="3708400">
                  <a:moveTo>
                    <a:pt x="2896008" y="0"/>
                  </a:moveTo>
                  <a:lnTo>
                    <a:pt x="1285308" y="0"/>
                  </a:lnTo>
                  <a:cubicBezTo>
                    <a:pt x="1121164" y="0"/>
                    <a:pt x="969487" y="87567"/>
                    <a:pt x="887410" y="229717"/>
                  </a:cubicBezTo>
                  <a:lnTo>
                    <a:pt x="82076" y="1624483"/>
                  </a:lnTo>
                  <a:cubicBezTo>
                    <a:pt x="0" y="1766631"/>
                    <a:pt x="0" y="1941769"/>
                    <a:pt x="82076" y="2083917"/>
                  </a:cubicBezTo>
                  <a:lnTo>
                    <a:pt x="887410" y="3478683"/>
                  </a:lnTo>
                  <a:cubicBezTo>
                    <a:pt x="969487" y="3620833"/>
                    <a:pt x="1121164" y="3708400"/>
                    <a:pt x="1285308" y="3708400"/>
                  </a:cubicBezTo>
                  <a:lnTo>
                    <a:pt x="2896009" y="3708400"/>
                  </a:lnTo>
                  <a:cubicBezTo>
                    <a:pt x="3060153" y="3708400"/>
                    <a:pt x="3211829" y="3620833"/>
                    <a:pt x="3293906" y="3478683"/>
                  </a:cubicBezTo>
                  <a:lnTo>
                    <a:pt x="4099240" y="2083917"/>
                  </a:lnTo>
                  <a:cubicBezTo>
                    <a:pt x="4181316" y="1941769"/>
                    <a:pt x="4181316" y="1766631"/>
                    <a:pt x="4099240" y="1624483"/>
                  </a:cubicBezTo>
                  <a:lnTo>
                    <a:pt x="3293906" y="229717"/>
                  </a:lnTo>
                  <a:cubicBezTo>
                    <a:pt x="3211829" y="87567"/>
                    <a:pt x="3060152" y="0"/>
                    <a:pt x="2896008" y="0"/>
                  </a:cubicBezTo>
                  <a:close/>
                </a:path>
              </a:pathLst>
            </a:custGeom>
            <a:blipFill>
              <a:blip r:embed="rId2"/>
              <a:stretch>
                <a:fillRect t="-5543" b="-5543"/>
              </a:stretch>
            </a:blipFill>
            <a:ln w="209550" cap="rnd">
              <a:solidFill>
                <a:srgbClr val="FFFFFF"/>
              </a:solidFill>
              <a:prstDash val="solid"/>
              <a:round/>
            </a:ln>
          </p:spPr>
        </p:sp>
      </p:grpSp>
      <p:grpSp>
        <p:nvGrpSpPr>
          <p:cNvPr id="10" name="Group 10"/>
          <p:cNvGrpSpPr/>
          <p:nvPr/>
        </p:nvGrpSpPr>
        <p:grpSpPr>
          <a:xfrm>
            <a:off x="4236370" y="8906175"/>
            <a:ext cx="4511381" cy="3876968"/>
            <a:chOff x="0" y="0"/>
            <a:chExt cx="812800" cy="698500"/>
          </a:xfrm>
        </p:grpSpPr>
        <p:sp>
          <p:nvSpPr>
            <p:cNvPr id="11" name="Freeform 1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519393" y="1585042"/>
            <a:ext cx="10347245" cy="5232202"/>
          </a:xfrm>
          <a:prstGeom prst="rect">
            <a:avLst/>
          </a:prstGeom>
        </p:spPr>
        <p:txBody>
          <a:bodyPr lIns="0" tIns="0" rIns="0" bIns="0" rtlCol="0" anchor="t">
            <a:spAutoFit/>
          </a:bodyPr>
          <a:lstStyle/>
          <a:p>
            <a:pPr algn="r">
              <a:lnSpc>
                <a:spcPts val="6831"/>
              </a:lnSpc>
            </a:pPr>
            <a:r>
              <a:rPr lang="en-US" sz="6325" b="1" spc="-139" dirty="0" err="1">
                <a:solidFill>
                  <a:srgbClr val="8564FB"/>
                </a:solidFill>
                <a:latin typeface="Telegraf Bold"/>
                <a:ea typeface="Telegraf Bold"/>
                <a:cs typeface="Telegraf Bold"/>
                <a:sym typeface="Telegraf Bold"/>
              </a:rPr>
              <a:t>Yazmak</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bir</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yolculuksa</a:t>
            </a:r>
            <a:r>
              <a:rPr lang="en-US" sz="6325" b="1" spc="-139" dirty="0">
                <a:solidFill>
                  <a:srgbClr val="8564FB"/>
                </a:solidFill>
                <a:latin typeface="Telegraf Bold"/>
                <a:ea typeface="Telegraf Bold"/>
                <a:cs typeface="Telegraf Bold"/>
                <a:sym typeface="Telegraf Bold"/>
              </a:rPr>
              <a:t>, YZ </a:t>
            </a:r>
            <a:r>
              <a:rPr lang="en-US" sz="6325" b="1" spc="-139" dirty="0" err="1">
                <a:solidFill>
                  <a:srgbClr val="8564FB"/>
                </a:solidFill>
                <a:latin typeface="Telegraf Bold"/>
                <a:ea typeface="Telegraf Bold"/>
                <a:cs typeface="Telegraf Bold"/>
                <a:sym typeface="Telegraf Bold"/>
              </a:rPr>
              <a:t>sizin</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arabanızdır</a:t>
            </a:r>
            <a:r>
              <a:rPr lang="en-US" sz="6325" b="1" spc="-139" dirty="0">
                <a:solidFill>
                  <a:srgbClr val="8564FB"/>
                </a:solidFill>
                <a:latin typeface="Telegraf Bold"/>
                <a:ea typeface="Telegraf Bold"/>
                <a:cs typeface="Telegraf Bold"/>
                <a:sym typeface="Telegraf Bold"/>
              </a:rPr>
              <a:t>. </a:t>
            </a:r>
            <a:endParaRPr lang="tr-TR" sz="6325" b="1" spc="-139" dirty="0" smtClean="0">
              <a:solidFill>
                <a:srgbClr val="8564FB"/>
              </a:solidFill>
              <a:latin typeface="Telegraf Bold"/>
              <a:ea typeface="Telegraf Bold"/>
              <a:cs typeface="Telegraf Bold"/>
              <a:sym typeface="Telegraf Bold"/>
            </a:endParaRPr>
          </a:p>
          <a:p>
            <a:pPr algn="r">
              <a:lnSpc>
                <a:spcPts val="6831"/>
              </a:lnSpc>
            </a:pPr>
            <a:r>
              <a:rPr lang="en-US" sz="6325" b="1" spc="-139" dirty="0" err="1" smtClean="0">
                <a:solidFill>
                  <a:srgbClr val="8564FB"/>
                </a:solidFill>
                <a:latin typeface="Telegraf Bold"/>
                <a:ea typeface="Telegraf Bold"/>
                <a:cs typeface="Telegraf Bold"/>
                <a:sym typeface="Telegraf Bold"/>
              </a:rPr>
              <a:t>Hedefinize</a:t>
            </a:r>
            <a:r>
              <a:rPr lang="en-US" sz="6325" b="1" spc="-139" dirty="0" smtClean="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zahmetsizce</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ve</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rahatça</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ulaşırsınız</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ancak</a:t>
            </a:r>
            <a:r>
              <a:rPr lang="en-US" sz="6325" b="1" spc="-139" dirty="0">
                <a:solidFill>
                  <a:srgbClr val="8564FB"/>
                </a:solidFill>
                <a:latin typeface="Telegraf Bold"/>
                <a:ea typeface="Telegraf Bold"/>
                <a:cs typeface="Telegraf Bold"/>
                <a:sym typeface="Telegraf Bold"/>
              </a:rPr>
              <a:t> araba </a:t>
            </a:r>
            <a:r>
              <a:rPr lang="en-US" sz="6325" b="1" spc="-139" dirty="0" err="1">
                <a:solidFill>
                  <a:srgbClr val="8564FB"/>
                </a:solidFill>
                <a:latin typeface="Telegraf Bold"/>
                <a:ea typeface="Telegraf Bold"/>
                <a:cs typeface="Telegraf Bold"/>
                <a:sym typeface="Telegraf Bold"/>
              </a:rPr>
              <a:t>kullanmayı</a:t>
            </a:r>
            <a:r>
              <a:rPr lang="en-US" sz="6325" b="1" spc="-139" dirty="0">
                <a:solidFill>
                  <a:srgbClr val="8564FB"/>
                </a:solidFill>
                <a:latin typeface="Telegraf Bold"/>
                <a:ea typeface="Telegraf Bold"/>
                <a:cs typeface="Telegraf Bold"/>
                <a:sym typeface="Telegraf Bold"/>
              </a:rPr>
              <a:t> </a:t>
            </a:r>
            <a:r>
              <a:rPr lang="en-US" sz="6325" b="1" spc="-139" dirty="0" err="1">
                <a:solidFill>
                  <a:srgbClr val="8564FB"/>
                </a:solidFill>
                <a:latin typeface="Telegraf Bold"/>
                <a:ea typeface="Telegraf Bold"/>
                <a:cs typeface="Telegraf Bold"/>
                <a:sym typeface="Telegraf Bold"/>
              </a:rPr>
              <a:t>biliyorsanız</a:t>
            </a:r>
            <a:r>
              <a:rPr lang="en-US" sz="6325" b="1" spc="-139" dirty="0">
                <a:solidFill>
                  <a:srgbClr val="8564FB"/>
                </a:solidFill>
                <a:latin typeface="Telegraf Bold"/>
                <a:ea typeface="Telegraf Bold"/>
                <a:cs typeface="Telegraf Bold"/>
                <a:sym typeface="Telegraf Bold"/>
              </a:rPr>
              <a:t>!</a:t>
            </a:r>
          </a:p>
          <a:p>
            <a:pPr algn="r">
              <a:lnSpc>
                <a:spcPts val="6831"/>
              </a:lnSpc>
            </a:pPr>
            <a:endParaRPr lang="en-US" sz="6325" b="1" spc="-139" dirty="0">
              <a:solidFill>
                <a:srgbClr val="8564FB"/>
              </a:solidFill>
              <a:latin typeface="Telegraf Bold"/>
              <a:ea typeface="Telegraf Bold"/>
              <a:cs typeface="Telegraf Bold"/>
              <a:sym typeface="Telegraf Bold"/>
            </a:endParaRPr>
          </a:p>
        </p:txBody>
      </p:sp>
      <p:grpSp>
        <p:nvGrpSpPr>
          <p:cNvPr id="14" name="Group 14"/>
          <p:cNvGrpSpPr/>
          <p:nvPr/>
        </p:nvGrpSpPr>
        <p:grpSpPr>
          <a:xfrm>
            <a:off x="3008011" y="-1487166"/>
            <a:ext cx="4511381" cy="3876968"/>
            <a:chOff x="0" y="0"/>
            <a:chExt cx="812800" cy="698500"/>
          </a:xfrm>
        </p:grpSpPr>
        <p:sp>
          <p:nvSpPr>
            <p:cNvPr id="15" name="Freeform 15"/>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0111893" y="8968568"/>
            <a:ext cx="14589156" cy="2632121"/>
            <a:chOff x="0" y="0"/>
            <a:chExt cx="3516957" cy="634516"/>
          </a:xfrm>
        </p:grpSpPr>
        <p:sp>
          <p:nvSpPr>
            <p:cNvPr id="18" name="Freeform 18"/>
            <p:cNvSpPr/>
            <p:nvPr/>
          </p:nvSpPr>
          <p:spPr>
            <a:xfrm>
              <a:off x="6370" y="0"/>
              <a:ext cx="3504216" cy="634516"/>
            </a:xfrm>
            <a:custGeom>
              <a:avLst/>
              <a:gdLst/>
              <a:ahLst/>
              <a:cxnLst/>
              <a:rect l="l" t="t" r="r" b="b"/>
              <a:pathLst>
                <a:path w="3504216" h="634516">
                  <a:moveTo>
                    <a:pt x="3494273" y="342729"/>
                  </a:moveTo>
                  <a:lnTo>
                    <a:pt x="3323701" y="609045"/>
                  </a:lnTo>
                  <a:cubicBezTo>
                    <a:pt x="3313536" y="624916"/>
                    <a:pt x="3295987" y="634516"/>
                    <a:pt x="3277139" y="634516"/>
                  </a:cubicBezTo>
                  <a:lnTo>
                    <a:pt x="227078" y="634516"/>
                  </a:lnTo>
                  <a:cubicBezTo>
                    <a:pt x="208230" y="634516"/>
                    <a:pt x="190681" y="624916"/>
                    <a:pt x="180516" y="609045"/>
                  </a:cubicBezTo>
                  <a:lnTo>
                    <a:pt x="9944" y="342729"/>
                  </a:lnTo>
                  <a:cubicBezTo>
                    <a:pt x="0" y="327204"/>
                    <a:pt x="0" y="307312"/>
                    <a:pt x="9944" y="291787"/>
                  </a:cubicBezTo>
                  <a:lnTo>
                    <a:pt x="180516" y="25471"/>
                  </a:lnTo>
                  <a:cubicBezTo>
                    <a:pt x="190681" y="9600"/>
                    <a:pt x="208230" y="0"/>
                    <a:pt x="227078" y="0"/>
                  </a:cubicBezTo>
                  <a:lnTo>
                    <a:pt x="3277139" y="0"/>
                  </a:lnTo>
                  <a:cubicBezTo>
                    <a:pt x="3295987" y="0"/>
                    <a:pt x="3313536" y="9600"/>
                    <a:pt x="3323701" y="25471"/>
                  </a:cubicBezTo>
                  <a:lnTo>
                    <a:pt x="3494273" y="291787"/>
                  </a:lnTo>
                  <a:cubicBezTo>
                    <a:pt x="3504216" y="307312"/>
                    <a:pt x="3504216" y="327204"/>
                    <a:pt x="3494273" y="342729"/>
                  </a:cubicBezTo>
                  <a:close/>
                </a:path>
              </a:pathLst>
            </a:custGeom>
            <a:gradFill rotWithShape="1">
              <a:gsLst>
                <a:gs pos="0">
                  <a:srgbClr val="8C52FF">
                    <a:alpha val="100000"/>
                  </a:srgbClr>
                </a:gs>
                <a:gs pos="100000">
                  <a:srgbClr val="5CE1E6">
                    <a:alpha val="100000"/>
                  </a:srgbClr>
                </a:gs>
              </a:gsLst>
              <a:lin ang="0"/>
            </a:gradFill>
          </p:spPr>
        </p:sp>
        <p:sp>
          <p:nvSpPr>
            <p:cNvPr id="19" name="TextBox 19"/>
            <p:cNvSpPr txBox="1"/>
            <p:nvPr/>
          </p:nvSpPr>
          <p:spPr>
            <a:xfrm>
              <a:off x="114300" y="-38100"/>
              <a:ext cx="3288357" cy="672616"/>
            </a:xfrm>
            <a:prstGeom prst="rect">
              <a:avLst/>
            </a:prstGeom>
          </p:spPr>
          <p:txBody>
            <a:bodyPr lIns="50800" tIns="50800" rIns="50800" bIns="50800" rtlCol="0" anchor="ctr"/>
            <a:lstStyle/>
            <a:p>
              <a:pPr algn="ctr">
                <a:lnSpc>
                  <a:spcPts val="2659"/>
                </a:lnSpc>
                <a:spcBef>
                  <a:spcPct val="0"/>
                </a:spcBef>
              </a:pPr>
              <a:endParaRPr/>
            </a:p>
          </p:txBody>
        </p:sp>
      </p:grpSp>
      <p:sp>
        <p:nvSpPr>
          <p:cNvPr id="20" name="Freeform 20"/>
          <p:cNvSpPr/>
          <p:nvPr/>
        </p:nvSpPr>
        <p:spPr>
          <a:xfrm>
            <a:off x="3136811" y="1161930"/>
            <a:ext cx="927369" cy="423112"/>
          </a:xfrm>
          <a:custGeom>
            <a:avLst/>
            <a:gdLst/>
            <a:ahLst/>
            <a:cxnLst/>
            <a:rect l="l" t="t" r="r" b="b"/>
            <a:pathLst>
              <a:path w="927369" h="423112">
                <a:moveTo>
                  <a:pt x="0" y="0"/>
                </a:moveTo>
                <a:lnTo>
                  <a:pt x="927370" y="0"/>
                </a:lnTo>
                <a:lnTo>
                  <a:pt x="927370" y="423112"/>
                </a:lnTo>
                <a:lnTo>
                  <a:pt x="0" y="4231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203068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9538" y="-433998"/>
            <a:ext cx="11613055" cy="3430278"/>
            <a:chOff x="0" y="0"/>
            <a:chExt cx="1265161" cy="373705"/>
          </a:xfrm>
        </p:grpSpPr>
        <p:sp>
          <p:nvSpPr>
            <p:cNvPr id="3" name="Freeform 3"/>
            <p:cNvSpPr/>
            <p:nvPr/>
          </p:nvSpPr>
          <p:spPr>
            <a:xfrm>
              <a:off x="21896" y="0"/>
              <a:ext cx="1221369" cy="373705"/>
            </a:xfrm>
            <a:custGeom>
              <a:avLst/>
              <a:gdLst/>
              <a:ahLst/>
              <a:cxnLst/>
              <a:rect l="l" t="t" r="r" b="b"/>
              <a:pathLst>
                <a:path w="1221369" h="373705">
                  <a:moveTo>
                    <a:pt x="982066" y="0"/>
                  </a:moveTo>
                  <a:lnTo>
                    <a:pt x="36103" y="0"/>
                  </a:lnTo>
                  <a:cubicBezTo>
                    <a:pt x="23941" y="0"/>
                    <a:pt x="12679" y="6407"/>
                    <a:pt x="6464" y="16861"/>
                  </a:cubicBezTo>
                  <a:cubicBezTo>
                    <a:pt x="249" y="27314"/>
                    <a:pt x="0" y="40269"/>
                    <a:pt x="5810" y="50954"/>
                  </a:cubicBezTo>
                  <a:lnTo>
                    <a:pt x="153598" y="322751"/>
                  </a:lnTo>
                  <a:cubicBezTo>
                    <a:pt x="170674" y="354155"/>
                    <a:pt x="203557" y="373705"/>
                    <a:pt x="239303" y="373705"/>
                  </a:cubicBezTo>
                  <a:lnTo>
                    <a:pt x="1185266" y="373705"/>
                  </a:lnTo>
                  <a:cubicBezTo>
                    <a:pt x="1197428" y="373705"/>
                    <a:pt x="1208690" y="367298"/>
                    <a:pt x="1214905" y="356844"/>
                  </a:cubicBezTo>
                  <a:cubicBezTo>
                    <a:pt x="1221120" y="346390"/>
                    <a:pt x="1221369" y="333435"/>
                    <a:pt x="1215559" y="322751"/>
                  </a:cubicBezTo>
                  <a:lnTo>
                    <a:pt x="1067771" y="50954"/>
                  </a:lnTo>
                  <a:cubicBezTo>
                    <a:pt x="1050695" y="19550"/>
                    <a:pt x="1017812" y="0"/>
                    <a:pt x="982066" y="0"/>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01600" y="-38100"/>
              <a:ext cx="1061961" cy="41180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818804" y="5732818"/>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2">
              <a:alphaModFix amt="18999"/>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12794250" y="8062436"/>
            <a:ext cx="6879828" cy="5912352"/>
            <a:chOff x="0" y="0"/>
            <a:chExt cx="812800" cy="698500"/>
          </a:xfrm>
        </p:grpSpPr>
        <p:sp>
          <p:nvSpPr>
            <p:cNvPr id="7" name="Freeform 7"/>
            <p:cNvSpPr/>
            <p:nvPr/>
          </p:nvSpPr>
          <p:spPr>
            <a:xfrm>
              <a:off x="6267" y="0"/>
              <a:ext cx="800267" cy="698500"/>
            </a:xfrm>
            <a:custGeom>
              <a:avLst/>
              <a:gdLst/>
              <a:ahLst/>
              <a:cxnLst/>
              <a:rect l="l" t="t" r="r" b="b"/>
              <a:pathLst>
                <a:path w="800267" h="698500">
                  <a:moveTo>
                    <a:pt x="790122" y="377457"/>
                  </a:moveTo>
                  <a:lnTo>
                    <a:pt x="619744" y="670293"/>
                  </a:lnTo>
                  <a:cubicBezTo>
                    <a:pt x="609584" y="687757"/>
                    <a:pt x="590903" y="698500"/>
                    <a:pt x="570699" y="698500"/>
                  </a:cubicBezTo>
                  <a:lnTo>
                    <a:pt x="229567" y="698500"/>
                  </a:lnTo>
                  <a:cubicBezTo>
                    <a:pt x="209363" y="698500"/>
                    <a:pt x="190682" y="687757"/>
                    <a:pt x="180522" y="670293"/>
                  </a:cubicBezTo>
                  <a:lnTo>
                    <a:pt x="10144" y="377457"/>
                  </a:lnTo>
                  <a:cubicBezTo>
                    <a:pt x="0" y="360021"/>
                    <a:pt x="0" y="338479"/>
                    <a:pt x="10144" y="321043"/>
                  </a:cubicBezTo>
                  <a:lnTo>
                    <a:pt x="180522" y="28207"/>
                  </a:lnTo>
                  <a:cubicBezTo>
                    <a:pt x="190682" y="10743"/>
                    <a:pt x="209363" y="0"/>
                    <a:pt x="229567" y="0"/>
                  </a:cubicBezTo>
                  <a:lnTo>
                    <a:pt x="570699" y="0"/>
                  </a:lnTo>
                  <a:cubicBezTo>
                    <a:pt x="590903" y="0"/>
                    <a:pt x="609584" y="10743"/>
                    <a:pt x="619744" y="28207"/>
                  </a:cubicBezTo>
                  <a:lnTo>
                    <a:pt x="790122" y="321043"/>
                  </a:lnTo>
                  <a:cubicBezTo>
                    <a:pt x="800266" y="338479"/>
                    <a:pt x="800266" y="360021"/>
                    <a:pt x="790122" y="377457"/>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058834" y="1542793"/>
            <a:ext cx="7842567" cy="7126933"/>
          </a:xfrm>
          <a:custGeom>
            <a:avLst/>
            <a:gdLst/>
            <a:ahLst/>
            <a:cxnLst/>
            <a:rect l="l" t="t" r="r" b="b"/>
            <a:pathLst>
              <a:path w="7842567" h="7126933">
                <a:moveTo>
                  <a:pt x="0" y="0"/>
                </a:moveTo>
                <a:lnTo>
                  <a:pt x="7842567" y="0"/>
                </a:lnTo>
                <a:lnTo>
                  <a:pt x="7842567" y="7126933"/>
                </a:lnTo>
                <a:lnTo>
                  <a:pt x="0" y="7126933"/>
                </a:lnTo>
                <a:lnTo>
                  <a:pt x="0" y="0"/>
                </a:lnTo>
                <a:close/>
              </a:path>
            </a:pathLst>
          </a:custGeom>
          <a:blipFill>
            <a:blip r:embed="rId4"/>
            <a:stretch>
              <a:fillRect/>
            </a:stretch>
          </a:blipFill>
        </p:spPr>
      </p:sp>
      <p:grpSp>
        <p:nvGrpSpPr>
          <p:cNvPr id="10" name="Group 10"/>
          <p:cNvGrpSpPr/>
          <p:nvPr/>
        </p:nvGrpSpPr>
        <p:grpSpPr>
          <a:xfrm>
            <a:off x="9765011" y="2150084"/>
            <a:ext cx="6879828" cy="5912352"/>
            <a:chOff x="0" y="0"/>
            <a:chExt cx="812800" cy="698500"/>
          </a:xfrm>
        </p:grpSpPr>
        <p:sp>
          <p:nvSpPr>
            <p:cNvPr id="11" name="Freeform 11"/>
            <p:cNvSpPr/>
            <p:nvPr/>
          </p:nvSpPr>
          <p:spPr>
            <a:xfrm>
              <a:off x="6267" y="0"/>
              <a:ext cx="800267" cy="698500"/>
            </a:xfrm>
            <a:custGeom>
              <a:avLst/>
              <a:gdLst/>
              <a:ahLst/>
              <a:cxnLst/>
              <a:rect l="l" t="t" r="r" b="b"/>
              <a:pathLst>
                <a:path w="800267" h="698500">
                  <a:moveTo>
                    <a:pt x="790122" y="377457"/>
                  </a:moveTo>
                  <a:lnTo>
                    <a:pt x="619744" y="670293"/>
                  </a:lnTo>
                  <a:cubicBezTo>
                    <a:pt x="609584" y="687757"/>
                    <a:pt x="590903" y="698500"/>
                    <a:pt x="570699" y="698500"/>
                  </a:cubicBezTo>
                  <a:lnTo>
                    <a:pt x="229567" y="698500"/>
                  </a:lnTo>
                  <a:cubicBezTo>
                    <a:pt x="209363" y="698500"/>
                    <a:pt x="190682" y="687757"/>
                    <a:pt x="180522" y="670293"/>
                  </a:cubicBezTo>
                  <a:lnTo>
                    <a:pt x="10144" y="377457"/>
                  </a:lnTo>
                  <a:cubicBezTo>
                    <a:pt x="0" y="360021"/>
                    <a:pt x="0" y="338479"/>
                    <a:pt x="10144" y="321043"/>
                  </a:cubicBezTo>
                  <a:lnTo>
                    <a:pt x="180522" y="28207"/>
                  </a:lnTo>
                  <a:cubicBezTo>
                    <a:pt x="190682" y="10743"/>
                    <a:pt x="209363" y="0"/>
                    <a:pt x="229567" y="0"/>
                  </a:cubicBezTo>
                  <a:lnTo>
                    <a:pt x="570699" y="0"/>
                  </a:lnTo>
                  <a:cubicBezTo>
                    <a:pt x="590903" y="0"/>
                    <a:pt x="609584" y="10743"/>
                    <a:pt x="619744" y="28207"/>
                  </a:cubicBezTo>
                  <a:lnTo>
                    <a:pt x="790122" y="321043"/>
                  </a:lnTo>
                  <a:cubicBezTo>
                    <a:pt x="800266" y="338479"/>
                    <a:pt x="800266" y="360021"/>
                    <a:pt x="790122" y="377457"/>
                  </a:cubicBezTo>
                  <a:close/>
                </a:path>
              </a:pathLst>
            </a:custGeom>
            <a:gradFill rotWithShape="1">
              <a:gsLst>
                <a:gs pos="0">
                  <a:srgbClr val="8C52FF">
                    <a:alpha val="100000"/>
                  </a:srgbClr>
                </a:gs>
                <a:gs pos="100000">
                  <a:srgbClr val="5CE1E6">
                    <a:alpha val="100000"/>
                  </a:srgbClr>
                </a:gs>
              </a:gsLst>
              <a:lin ang="0"/>
            </a:gradFill>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2101767" y="2939266"/>
            <a:ext cx="8264793" cy="4333987"/>
            <a:chOff x="0" y="0"/>
            <a:chExt cx="1100372" cy="577026"/>
          </a:xfrm>
        </p:grpSpPr>
        <p:sp>
          <p:nvSpPr>
            <p:cNvPr id="14" name="Freeform 14"/>
            <p:cNvSpPr/>
            <p:nvPr/>
          </p:nvSpPr>
          <p:spPr>
            <a:xfrm>
              <a:off x="6261" y="0"/>
              <a:ext cx="1087850" cy="577026"/>
            </a:xfrm>
            <a:custGeom>
              <a:avLst/>
              <a:gdLst/>
              <a:ahLst/>
              <a:cxnLst/>
              <a:rect l="l" t="t" r="r" b="b"/>
              <a:pathLst>
                <a:path w="1087850" h="577026">
                  <a:moveTo>
                    <a:pt x="1078469" y="310723"/>
                  </a:moveTo>
                  <a:lnTo>
                    <a:pt x="906553" y="554816"/>
                  </a:lnTo>
                  <a:cubicBezTo>
                    <a:pt x="896746" y="568741"/>
                    <a:pt x="880778" y="577026"/>
                    <a:pt x="863746" y="577026"/>
                  </a:cubicBezTo>
                  <a:lnTo>
                    <a:pt x="224104" y="577026"/>
                  </a:lnTo>
                  <a:cubicBezTo>
                    <a:pt x="207072" y="577026"/>
                    <a:pt x="191104" y="568741"/>
                    <a:pt x="181297" y="554816"/>
                  </a:cubicBezTo>
                  <a:lnTo>
                    <a:pt x="9381" y="310723"/>
                  </a:lnTo>
                  <a:cubicBezTo>
                    <a:pt x="0" y="297402"/>
                    <a:pt x="0" y="279624"/>
                    <a:pt x="9381" y="266303"/>
                  </a:cubicBezTo>
                  <a:lnTo>
                    <a:pt x="181297" y="22210"/>
                  </a:lnTo>
                  <a:cubicBezTo>
                    <a:pt x="191104" y="8285"/>
                    <a:pt x="207072" y="0"/>
                    <a:pt x="224104" y="0"/>
                  </a:cubicBezTo>
                  <a:lnTo>
                    <a:pt x="863746" y="0"/>
                  </a:lnTo>
                  <a:cubicBezTo>
                    <a:pt x="880778" y="0"/>
                    <a:pt x="896746" y="8285"/>
                    <a:pt x="906553" y="22210"/>
                  </a:cubicBezTo>
                  <a:lnTo>
                    <a:pt x="1078469" y="266303"/>
                  </a:lnTo>
                  <a:cubicBezTo>
                    <a:pt x="1087850" y="279624"/>
                    <a:pt x="1087850" y="297402"/>
                    <a:pt x="1078469" y="310723"/>
                  </a:cubicBezTo>
                  <a:close/>
                </a:path>
              </a:pathLst>
            </a:custGeom>
            <a:gradFill rotWithShape="1">
              <a:gsLst>
                <a:gs pos="0">
                  <a:srgbClr val="8C52FF">
                    <a:alpha val="100000"/>
                  </a:srgbClr>
                </a:gs>
                <a:gs pos="100000">
                  <a:srgbClr val="5CE1E6">
                    <a:alpha val="100000"/>
                  </a:srgbClr>
                </a:gs>
              </a:gsLst>
              <a:lin ang="0"/>
            </a:gradFill>
          </p:spPr>
        </p:sp>
        <p:sp>
          <p:nvSpPr>
            <p:cNvPr id="15" name="TextBox 15"/>
            <p:cNvSpPr txBox="1"/>
            <p:nvPr/>
          </p:nvSpPr>
          <p:spPr>
            <a:xfrm>
              <a:off x="114300" y="-38100"/>
              <a:ext cx="871772" cy="615126"/>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175685" y="2483075"/>
            <a:ext cx="6058479" cy="5246370"/>
            <a:chOff x="0" y="0"/>
            <a:chExt cx="4282440" cy="3708400"/>
          </a:xfrm>
        </p:grpSpPr>
        <p:sp>
          <p:nvSpPr>
            <p:cNvPr id="17" name="Freeform 17"/>
            <p:cNvSpPr/>
            <p:nvPr/>
          </p:nvSpPr>
          <p:spPr>
            <a:xfrm>
              <a:off x="42351" y="0"/>
              <a:ext cx="4197738" cy="3708400"/>
            </a:xfrm>
            <a:custGeom>
              <a:avLst/>
              <a:gdLst/>
              <a:ahLst/>
              <a:cxnLst/>
              <a:rect l="l" t="t" r="r" b="b"/>
              <a:pathLst>
                <a:path w="4197738" h="3708400">
                  <a:moveTo>
                    <a:pt x="2947298" y="0"/>
                  </a:moveTo>
                  <a:lnTo>
                    <a:pt x="1250440" y="0"/>
                  </a:lnTo>
                  <a:cubicBezTo>
                    <a:pt x="1112953" y="0"/>
                    <a:pt x="985909" y="73346"/>
                    <a:pt x="917162" y="192410"/>
                  </a:cubicBezTo>
                  <a:lnTo>
                    <a:pt x="68746" y="1661790"/>
                  </a:lnTo>
                  <a:cubicBezTo>
                    <a:pt x="0" y="1780852"/>
                    <a:pt x="0" y="1927548"/>
                    <a:pt x="68746" y="2046610"/>
                  </a:cubicBezTo>
                  <a:lnTo>
                    <a:pt x="917162" y="3515990"/>
                  </a:lnTo>
                  <a:cubicBezTo>
                    <a:pt x="985909" y="3635054"/>
                    <a:pt x="1112953" y="3708400"/>
                    <a:pt x="1250440" y="3708400"/>
                  </a:cubicBezTo>
                  <a:lnTo>
                    <a:pt x="2947298" y="3708400"/>
                  </a:lnTo>
                  <a:cubicBezTo>
                    <a:pt x="3084785" y="3708400"/>
                    <a:pt x="3211829" y="3635054"/>
                    <a:pt x="3280576" y="3515990"/>
                  </a:cubicBezTo>
                  <a:lnTo>
                    <a:pt x="4128992" y="2046610"/>
                  </a:lnTo>
                  <a:cubicBezTo>
                    <a:pt x="4197738" y="1927548"/>
                    <a:pt x="4197738" y="1780852"/>
                    <a:pt x="4128992" y="1661790"/>
                  </a:cubicBezTo>
                  <a:lnTo>
                    <a:pt x="3280576" y="192410"/>
                  </a:lnTo>
                  <a:cubicBezTo>
                    <a:pt x="3211829" y="73346"/>
                    <a:pt x="3084785" y="0"/>
                    <a:pt x="2947298" y="0"/>
                  </a:cubicBezTo>
                  <a:close/>
                </a:path>
              </a:pathLst>
            </a:custGeom>
            <a:blipFill>
              <a:blip r:embed="rId5"/>
              <a:stretch>
                <a:fillRect l="-16845" r="-16845"/>
              </a:stretch>
            </a:blipFill>
            <a:ln w="209550" cap="rnd">
              <a:solidFill>
                <a:srgbClr val="FFFFFF"/>
              </a:solidFill>
              <a:prstDash val="solid"/>
              <a:round/>
            </a:ln>
          </p:spPr>
        </p:sp>
      </p:grpSp>
      <p:grpSp>
        <p:nvGrpSpPr>
          <p:cNvPr id="18" name="Group 18"/>
          <p:cNvGrpSpPr/>
          <p:nvPr/>
        </p:nvGrpSpPr>
        <p:grpSpPr>
          <a:xfrm>
            <a:off x="12399399" y="5905233"/>
            <a:ext cx="4245439" cy="3648424"/>
            <a:chOff x="0" y="0"/>
            <a:chExt cx="812800" cy="698500"/>
          </a:xfrm>
        </p:grpSpPr>
        <p:sp>
          <p:nvSpPr>
            <p:cNvPr id="19" name="Freeform 19"/>
            <p:cNvSpPr/>
            <p:nvPr/>
          </p:nvSpPr>
          <p:spPr>
            <a:xfrm>
              <a:off x="10155" y="0"/>
              <a:ext cx="792490" cy="698500"/>
            </a:xfrm>
            <a:custGeom>
              <a:avLst/>
              <a:gdLst/>
              <a:ahLst/>
              <a:cxnLst/>
              <a:rect l="l" t="t" r="r" b="b"/>
              <a:pathLst>
                <a:path w="792490" h="698500">
                  <a:moveTo>
                    <a:pt x="776050" y="394960"/>
                  </a:moveTo>
                  <a:lnTo>
                    <a:pt x="626040" y="652790"/>
                  </a:lnTo>
                  <a:cubicBezTo>
                    <a:pt x="609574" y="681090"/>
                    <a:pt x="579303" y="698500"/>
                    <a:pt x="546561" y="698500"/>
                  </a:cubicBezTo>
                  <a:lnTo>
                    <a:pt x="245929" y="698500"/>
                  </a:lnTo>
                  <a:cubicBezTo>
                    <a:pt x="213187" y="698500"/>
                    <a:pt x="182916" y="681090"/>
                    <a:pt x="166450" y="652790"/>
                  </a:cubicBezTo>
                  <a:lnTo>
                    <a:pt x="16440" y="394960"/>
                  </a:lnTo>
                  <a:cubicBezTo>
                    <a:pt x="0" y="366704"/>
                    <a:pt x="0" y="331796"/>
                    <a:pt x="16440" y="303540"/>
                  </a:cubicBezTo>
                  <a:lnTo>
                    <a:pt x="166450" y="45710"/>
                  </a:lnTo>
                  <a:cubicBezTo>
                    <a:pt x="182916" y="17410"/>
                    <a:pt x="213187" y="0"/>
                    <a:pt x="245929" y="0"/>
                  </a:cubicBezTo>
                  <a:lnTo>
                    <a:pt x="546561" y="0"/>
                  </a:lnTo>
                  <a:cubicBezTo>
                    <a:pt x="579303" y="0"/>
                    <a:pt x="609574" y="17410"/>
                    <a:pt x="626040" y="45710"/>
                  </a:cubicBezTo>
                  <a:lnTo>
                    <a:pt x="776050" y="303540"/>
                  </a:lnTo>
                  <a:cubicBezTo>
                    <a:pt x="792490" y="331796"/>
                    <a:pt x="792490" y="366704"/>
                    <a:pt x="776050" y="394960"/>
                  </a:cubicBezTo>
                  <a:close/>
                </a:path>
              </a:pathLst>
            </a:custGeom>
            <a:gradFill rotWithShape="1">
              <a:gsLst>
                <a:gs pos="0">
                  <a:srgbClr val="8C52FF">
                    <a:alpha val="100000"/>
                  </a:srgbClr>
                </a:gs>
                <a:gs pos="100000">
                  <a:srgbClr val="5CE1E6">
                    <a:alpha val="100000"/>
                  </a:srgbClr>
                </a:gs>
              </a:gsLst>
              <a:lin ang="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2634169" y="6094566"/>
            <a:ext cx="3775899" cy="3269758"/>
            <a:chOff x="0" y="0"/>
            <a:chExt cx="4282440" cy="3708400"/>
          </a:xfrm>
        </p:grpSpPr>
        <p:sp>
          <p:nvSpPr>
            <p:cNvPr id="22" name="Freeform 22"/>
            <p:cNvSpPr/>
            <p:nvPr/>
          </p:nvSpPr>
          <p:spPr>
            <a:xfrm>
              <a:off x="67952" y="0"/>
              <a:ext cx="4146535" cy="3708400"/>
            </a:xfrm>
            <a:custGeom>
              <a:avLst/>
              <a:gdLst/>
              <a:ahLst/>
              <a:cxnLst/>
              <a:rect l="l" t="t" r="r" b="b"/>
              <a:pathLst>
                <a:path w="4146535" h="3708400">
                  <a:moveTo>
                    <a:pt x="2787386" y="0"/>
                  </a:moveTo>
                  <a:lnTo>
                    <a:pt x="1359150" y="0"/>
                  </a:lnTo>
                  <a:cubicBezTo>
                    <a:pt x="1138551" y="0"/>
                    <a:pt x="934708" y="117684"/>
                    <a:pt x="824401" y="308725"/>
                  </a:cubicBezTo>
                  <a:lnTo>
                    <a:pt x="110305" y="1545475"/>
                  </a:lnTo>
                  <a:cubicBezTo>
                    <a:pt x="0" y="1736513"/>
                    <a:pt x="0" y="1971887"/>
                    <a:pt x="110305" y="2162925"/>
                  </a:cubicBezTo>
                  <a:lnTo>
                    <a:pt x="824401" y="3399675"/>
                  </a:lnTo>
                  <a:cubicBezTo>
                    <a:pt x="934708" y="3590716"/>
                    <a:pt x="1138551" y="3708400"/>
                    <a:pt x="1359150" y="3708400"/>
                  </a:cubicBezTo>
                  <a:lnTo>
                    <a:pt x="2787386" y="3708400"/>
                  </a:lnTo>
                  <a:cubicBezTo>
                    <a:pt x="3007985" y="3708400"/>
                    <a:pt x="3211829" y="3590716"/>
                    <a:pt x="3322135" y="3399675"/>
                  </a:cubicBezTo>
                  <a:lnTo>
                    <a:pt x="4036231" y="2162925"/>
                  </a:lnTo>
                  <a:cubicBezTo>
                    <a:pt x="4146536" y="1971887"/>
                    <a:pt x="4146536" y="1736513"/>
                    <a:pt x="4036231" y="1545475"/>
                  </a:cubicBezTo>
                  <a:lnTo>
                    <a:pt x="3322135" y="308725"/>
                  </a:lnTo>
                  <a:cubicBezTo>
                    <a:pt x="3211828" y="117684"/>
                    <a:pt x="3007985" y="0"/>
                    <a:pt x="2787386" y="0"/>
                  </a:cubicBezTo>
                  <a:close/>
                </a:path>
              </a:pathLst>
            </a:custGeom>
            <a:blipFill>
              <a:blip r:embed="rId6"/>
              <a:stretch>
                <a:fillRect l="-45326" r="-45326"/>
              </a:stretch>
            </a:blipFill>
            <a:ln w="209550" cap="rnd">
              <a:solidFill>
                <a:srgbClr val="FFFFFF"/>
              </a:solidFill>
              <a:prstDash val="solid"/>
              <a:round/>
            </a:ln>
          </p:spPr>
        </p:sp>
      </p:grpSp>
      <p:grpSp>
        <p:nvGrpSpPr>
          <p:cNvPr id="23" name="Group 23"/>
          <p:cNvGrpSpPr/>
          <p:nvPr/>
        </p:nvGrpSpPr>
        <p:grpSpPr>
          <a:xfrm>
            <a:off x="10450189" y="8369981"/>
            <a:ext cx="2754735" cy="2367351"/>
            <a:chOff x="0" y="0"/>
            <a:chExt cx="812800" cy="698500"/>
          </a:xfrm>
        </p:grpSpPr>
        <p:sp>
          <p:nvSpPr>
            <p:cNvPr id="24" name="Freeform 24"/>
            <p:cNvSpPr/>
            <p:nvPr/>
          </p:nvSpPr>
          <p:spPr>
            <a:xfrm>
              <a:off x="15650" y="0"/>
              <a:ext cx="781499" cy="698500"/>
            </a:xfrm>
            <a:custGeom>
              <a:avLst/>
              <a:gdLst/>
              <a:ahLst/>
              <a:cxnLst/>
              <a:rect l="l" t="t" r="r" b="b"/>
              <a:pathLst>
                <a:path w="781499" h="698500">
                  <a:moveTo>
                    <a:pt x="756163" y="419696"/>
                  </a:moveTo>
                  <a:lnTo>
                    <a:pt x="634937" y="628054"/>
                  </a:lnTo>
                  <a:cubicBezTo>
                    <a:pt x="609561" y="671669"/>
                    <a:pt x="562908" y="698500"/>
                    <a:pt x="512448" y="698500"/>
                  </a:cubicBezTo>
                  <a:lnTo>
                    <a:pt x="269052" y="698500"/>
                  </a:lnTo>
                  <a:cubicBezTo>
                    <a:pt x="218592" y="698500"/>
                    <a:pt x="171939" y="671669"/>
                    <a:pt x="146563" y="628054"/>
                  </a:cubicBezTo>
                  <a:lnTo>
                    <a:pt x="25337" y="419696"/>
                  </a:lnTo>
                  <a:cubicBezTo>
                    <a:pt x="0" y="376149"/>
                    <a:pt x="0" y="322351"/>
                    <a:pt x="25337" y="278804"/>
                  </a:cubicBezTo>
                  <a:lnTo>
                    <a:pt x="146563" y="70446"/>
                  </a:lnTo>
                  <a:cubicBezTo>
                    <a:pt x="171939" y="26831"/>
                    <a:pt x="218592" y="0"/>
                    <a:pt x="269052" y="0"/>
                  </a:cubicBezTo>
                  <a:lnTo>
                    <a:pt x="512448" y="0"/>
                  </a:lnTo>
                  <a:cubicBezTo>
                    <a:pt x="562908" y="0"/>
                    <a:pt x="609561" y="26831"/>
                    <a:pt x="634937" y="70446"/>
                  </a:cubicBezTo>
                  <a:lnTo>
                    <a:pt x="756163" y="278804"/>
                  </a:lnTo>
                  <a:cubicBezTo>
                    <a:pt x="781500" y="322351"/>
                    <a:pt x="781500" y="376149"/>
                    <a:pt x="756163" y="419696"/>
                  </a:cubicBezTo>
                  <a:close/>
                </a:path>
              </a:pathLst>
            </a:custGeom>
            <a:gradFill rotWithShape="1">
              <a:gsLst>
                <a:gs pos="0">
                  <a:srgbClr val="8C52FF">
                    <a:alpha val="100000"/>
                  </a:srgbClr>
                </a:gs>
                <a:gs pos="100000">
                  <a:srgbClr val="5CE1E6">
                    <a:alpha val="100000"/>
                  </a:srgbClr>
                </a:gs>
              </a:gsLst>
              <a:lin ang="0"/>
            </a:gradFill>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6014558" y="2483075"/>
            <a:ext cx="3659520" cy="1513984"/>
            <a:chOff x="0" y="0"/>
            <a:chExt cx="1688376" cy="698500"/>
          </a:xfrm>
        </p:grpSpPr>
        <p:sp>
          <p:nvSpPr>
            <p:cNvPr id="27" name="Freeform 27"/>
            <p:cNvSpPr/>
            <p:nvPr/>
          </p:nvSpPr>
          <p:spPr>
            <a:xfrm>
              <a:off x="11781" y="0"/>
              <a:ext cx="1664814" cy="698500"/>
            </a:xfrm>
            <a:custGeom>
              <a:avLst/>
              <a:gdLst/>
              <a:ahLst/>
              <a:cxnLst/>
              <a:rect l="l" t="t" r="r" b="b"/>
              <a:pathLst>
                <a:path w="1664814" h="698500">
                  <a:moveTo>
                    <a:pt x="1645742" y="402279"/>
                  </a:moveTo>
                  <a:lnTo>
                    <a:pt x="1504248" y="645471"/>
                  </a:lnTo>
                  <a:cubicBezTo>
                    <a:pt x="1485146" y="678302"/>
                    <a:pt x="1450027" y="698500"/>
                    <a:pt x="1412044" y="698500"/>
                  </a:cubicBezTo>
                  <a:lnTo>
                    <a:pt x="252770" y="698500"/>
                  </a:lnTo>
                  <a:cubicBezTo>
                    <a:pt x="214786" y="698500"/>
                    <a:pt x="179668" y="678302"/>
                    <a:pt x="160566" y="645471"/>
                  </a:cubicBezTo>
                  <a:lnTo>
                    <a:pt x="19072" y="402279"/>
                  </a:lnTo>
                  <a:cubicBezTo>
                    <a:pt x="0" y="369499"/>
                    <a:pt x="0" y="329001"/>
                    <a:pt x="19072" y="296221"/>
                  </a:cubicBezTo>
                  <a:lnTo>
                    <a:pt x="160566" y="53029"/>
                  </a:lnTo>
                  <a:cubicBezTo>
                    <a:pt x="179668" y="20197"/>
                    <a:pt x="214786" y="0"/>
                    <a:pt x="252770" y="0"/>
                  </a:cubicBezTo>
                  <a:lnTo>
                    <a:pt x="1412044" y="0"/>
                  </a:lnTo>
                  <a:cubicBezTo>
                    <a:pt x="1450027" y="0"/>
                    <a:pt x="1485146" y="20197"/>
                    <a:pt x="1504248" y="53029"/>
                  </a:cubicBezTo>
                  <a:lnTo>
                    <a:pt x="1645742" y="296221"/>
                  </a:lnTo>
                  <a:cubicBezTo>
                    <a:pt x="1664814" y="329001"/>
                    <a:pt x="1664814" y="369499"/>
                    <a:pt x="1645742" y="402279"/>
                  </a:cubicBezTo>
                  <a:close/>
                </a:path>
              </a:pathLst>
            </a:custGeom>
            <a:gradFill rotWithShape="1">
              <a:gsLst>
                <a:gs pos="0">
                  <a:srgbClr val="FFFFFF">
                    <a:alpha val="100000"/>
                  </a:srgbClr>
                </a:gs>
                <a:gs pos="100000">
                  <a:srgbClr val="9B9B9B">
                    <a:alpha val="0"/>
                  </a:srgbClr>
                </a:gs>
              </a:gsLst>
              <a:lin ang="0"/>
            </a:gradFill>
          </p:spPr>
        </p:sp>
        <p:sp>
          <p:nvSpPr>
            <p:cNvPr id="28" name="TextBox 28"/>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9439969" y="-1202437"/>
            <a:ext cx="2661798" cy="1935605"/>
            <a:chOff x="0" y="0"/>
            <a:chExt cx="960561" cy="698500"/>
          </a:xfrm>
        </p:grpSpPr>
        <p:sp>
          <p:nvSpPr>
            <p:cNvPr id="30" name="Freeform 30"/>
            <p:cNvSpPr/>
            <p:nvPr/>
          </p:nvSpPr>
          <p:spPr>
            <a:xfrm>
              <a:off x="16197" y="0"/>
              <a:ext cx="928167" cy="698500"/>
            </a:xfrm>
            <a:custGeom>
              <a:avLst/>
              <a:gdLst/>
              <a:ahLst/>
              <a:cxnLst/>
              <a:rect l="l" t="t" r="r" b="b"/>
              <a:pathLst>
                <a:path w="928167" h="698500">
                  <a:moveTo>
                    <a:pt x="901946" y="422155"/>
                  </a:moveTo>
                  <a:lnTo>
                    <a:pt x="783581" y="625595"/>
                  </a:lnTo>
                  <a:cubicBezTo>
                    <a:pt x="757320" y="670732"/>
                    <a:pt x="709037" y="698500"/>
                    <a:pt x="656816" y="698500"/>
                  </a:cubicBezTo>
                  <a:lnTo>
                    <a:pt x="271350" y="698500"/>
                  </a:lnTo>
                  <a:cubicBezTo>
                    <a:pt x="219129" y="698500"/>
                    <a:pt x="170847" y="670732"/>
                    <a:pt x="144585" y="625595"/>
                  </a:cubicBezTo>
                  <a:lnTo>
                    <a:pt x="26221" y="422155"/>
                  </a:lnTo>
                  <a:cubicBezTo>
                    <a:pt x="0" y="377088"/>
                    <a:pt x="0" y="321412"/>
                    <a:pt x="26221" y="276344"/>
                  </a:cubicBezTo>
                  <a:lnTo>
                    <a:pt x="144585" y="72906"/>
                  </a:lnTo>
                  <a:cubicBezTo>
                    <a:pt x="170847" y="27768"/>
                    <a:pt x="219129" y="0"/>
                    <a:pt x="271350" y="0"/>
                  </a:cubicBezTo>
                  <a:lnTo>
                    <a:pt x="656816" y="0"/>
                  </a:lnTo>
                  <a:cubicBezTo>
                    <a:pt x="709037" y="0"/>
                    <a:pt x="757320" y="27768"/>
                    <a:pt x="783581" y="72906"/>
                  </a:cubicBezTo>
                  <a:lnTo>
                    <a:pt x="901946" y="276344"/>
                  </a:lnTo>
                  <a:cubicBezTo>
                    <a:pt x="928167" y="321412"/>
                    <a:pt x="928167" y="377088"/>
                    <a:pt x="901946" y="422155"/>
                  </a:cubicBezTo>
                  <a:close/>
                </a:path>
              </a:pathLst>
            </a:custGeom>
            <a:gradFill rotWithShape="1">
              <a:gsLst>
                <a:gs pos="0">
                  <a:srgbClr val="FFFFFF">
                    <a:alpha val="100000"/>
                  </a:srgbClr>
                </a:gs>
                <a:gs pos="100000">
                  <a:srgbClr val="9B9B9B">
                    <a:alpha val="0"/>
                  </a:srgbClr>
                </a:gs>
              </a:gsLst>
              <a:lin ang="0"/>
            </a:gradFill>
          </p:spPr>
        </p:sp>
        <p:sp>
          <p:nvSpPr>
            <p:cNvPr id="31" name="TextBox 31"/>
            <p:cNvSpPr txBox="1"/>
            <p:nvPr/>
          </p:nvSpPr>
          <p:spPr>
            <a:xfrm>
              <a:off x="114300" y="-38100"/>
              <a:ext cx="73196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1459514" y="8369981"/>
            <a:ext cx="12230382" cy="3161479"/>
            <a:chOff x="0" y="0"/>
            <a:chExt cx="1332414" cy="344421"/>
          </a:xfrm>
        </p:grpSpPr>
        <p:sp>
          <p:nvSpPr>
            <p:cNvPr id="33" name="Freeform 33"/>
            <p:cNvSpPr/>
            <p:nvPr/>
          </p:nvSpPr>
          <p:spPr>
            <a:xfrm>
              <a:off x="22162" y="0"/>
              <a:ext cx="1288090" cy="344421"/>
            </a:xfrm>
            <a:custGeom>
              <a:avLst/>
              <a:gdLst/>
              <a:ahLst/>
              <a:cxnLst/>
              <a:rect l="l" t="t" r="r" b="b"/>
              <a:pathLst>
                <a:path w="1288090" h="344421">
                  <a:moveTo>
                    <a:pt x="1051981" y="0"/>
                  </a:moveTo>
                  <a:lnTo>
                    <a:pt x="32910" y="0"/>
                  </a:lnTo>
                  <a:cubicBezTo>
                    <a:pt x="21620" y="0"/>
                    <a:pt x="11197" y="6051"/>
                    <a:pt x="5599" y="15854"/>
                  </a:cubicBezTo>
                  <a:cubicBezTo>
                    <a:pt x="0" y="25657"/>
                    <a:pt x="85" y="37709"/>
                    <a:pt x="5822" y="47432"/>
                  </a:cubicBezTo>
                  <a:lnTo>
                    <a:pt x="153054" y="296989"/>
                  </a:lnTo>
                  <a:cubicBezTo>
                    <a:pt x="170396" y="326383"/>
                    <a:pt x="201982" y="344421"/>
                    <a:pt x="236110" y="344421"/>
                  </a:cubicBezTo>
                  <a:lnTo>
                    <a:pt x="1255181" y="344421"/>
                  </a:lnTo>
                  <a:cubicBezTo>
                    <a:pt x="1266470" y="344421"/>
                    <a:pt x="1276893" y="338370"/>
                    <a:pt x="1282492" y="328567"/>
                  </a:cubicBezTo>
                  <a:cubicBezTo>
                    <a:pt x="1288090" y="318764"/>
                    <a:pt x="1288005" y="306712"/>
                    <a:pt x="1282269" y="296989"/>
                  </a:cubicBezTo>
                  <a:lnTo>
                    <a:pt x="1135036" y="47432"/>
                  </a:lnTo>
                  <a:cubicBezTo>
                    <a:pt x="1117695" y="18038"/>
                    <a:pt x="1086109" y="0"/>
                    <a:pt x="1051981" y="0"/>
                  </a:cubicBezTo>
                  <a:close/>
                </a:path>
              </a:pathLst>
            </a:custGeom>
            <a:gradFill rotWithShape="1">
              <a:gsLst>
                <a:gs pos="0">
                  <a:srgbClr val="8C52FF">
                    <a:alpha val="100000"/>
                  </a:srgbClr>
                </a:gs>
                <a:gs pos="100000">
                  <a:srgbClr val="5CE1E6">
                    <a:alpha val="100000"/>
                  </a:srgbClr>
                </a:gs>
              </a:gsLst>
              <a:lin ang="0"/>
            </a:gradFill>
          </p:spPr>
        </p:sp>
        <p:sp>
          <p:nvSpPr>
            <p:cNvPr id="34" name="TextBox 34"/>
            <p:cNvSpPr txBox="1"/>
            <p:nvPr/>
          </p:nvSpPr>
          <p:spPr>
            <a:xfrm>
              <a:off x="101600" y="-38100"/>
              <a:ext cx="1129214" cy="382521"/>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3427758" y="-3981589"/>
            <a:ext cx="7517262" cy="7517262"/>
          </a:xfrm>
          <a:custGeom>
            <a:avLst/>
            <a:gdLst/>
            <a:ahLst/>
            <a:cxnLst/>
            <a:rect l="l" t="t" r="r" b="b"/>
            <a:pathLst>
              <a:path w="7517262" h="7517262">
                <a:moveTo>
                  <a:pt x="0" y="0"/>
                </a:moveTo>
                <a:lnTo>
                  <a:pt x="7517262" y="0"/>
                </a:lnTo>
                <a:lnTo>
                  <a:pt x="7517262" y="7517262"/>
                </a:lnTo>
                <a:lnTo>
                  <a:pt x="0" y="7517262"/>
                </a:lnTo>
                <a:lnTo>
                  <a:pt x="0" y="0"/>
                </a:lnTo>
                <a:close/>
              </a:path>
            </a:pathLst>
          </a:custGeom>
          <a:blipFill>
            <a:blip r:embed="rId2">
              <a:alphaModFix amt="7999"/>
              <a:extLst>
                <a:ext uri="{96DAC541-7B7A-43D3-8B79-37D633B846F1}">
                  <asvg:svgBlip xmlns:asvg="http://schemas.microsoft.com/office/drawing/2016/SVG/main" xmlns="" r:embed="rId3"/>
                </a:ext>
              </a:extLst>
            </a:blip>
            <a:stretch>
              <a:fillRect/>
            </a:stretch>
          </a:blipFill>
        </p:spPr>
      </p:sp>
      <p:grpSp>
        <p:nvGrpSpPr>
          <p:cNvPr id="36" name="Group 36"/>
          <p:cNvGrpSpPr/>
          <p:nvPr/>
        </p:nvGrpSpPr>
        <p:grpSpPr>
          <a:xfrm>
            <a:off x="-242770" y="5143500"/>
            <a:ext cx="11122596" cy="654614"/>
            <a:chOff x="0" y="0"/>
            <a:chExt cx="2929408" cy="172409"/>
          </a:xfrm>
        </p:grpSpPr>
        <p:sp>
          <p:nvSpPr>
            <p:cNvPr id="37" name="Freeform 37"/>
            <p:cNvSpPr/>
            <p:nvPr/>
          </p:nvSpPr>
          <p:spPr>
            <a:xfrm>
              <a:off x="0" y="0"/>
              <a:ext cx="2929408" cy="172409"/>
            </a:xfrm>
            <a:custGeom>
              <a:avLst/>
              <a:gdLst/>
              <a:ahLst/>
              <a:cxnLst/>
              <a:rect l="l" t="t" r="r" b="b"/>
              <a:pathLst>
                <a:path w="2929408" h="172409">
                  <a:moveTo>
                    <a:pt x="0" y="0"/>
                  </a:moveTo>
                  <a:lnTo>
                    <a:pt x="2929408" y="0"/>
                  </a:lnTo>
                  <a:lnTo>
                    <a:pt x="2929408" y="172409"/>
                  </a:lnTo>
                  <a:lnTo>
                    <a:pt x="0" y="172409"/>
                  </a:lnTo>
                  <a:close/>
                </a:path>
              </a:pathLst>
            </a:custGeom>
            <a:gradFill rotWithShape="1">
              <a:gsLst>
                <a:gs pos="0">
                  <a:srgbClr val="8C52FF">
                    <a:alpha val="100000"/>
                  </a:srgbClr>
                </a:gs>
                <a:gs pos="50000">
                  <a:srgbClr val="5CE1E6">
                    <a:alpha val="100000"/>
                  </a:srgbClr>
                </a:gs>
                <a:gs pos="100000">
                  <a:srgbClr val="5CE1E6">
                    <a:alpha val="0"/>
                  </a:srgbClr>
                </a:gs>
              </a:gsLst>
              <a:lin ang="0"/>
            </a:gradFill>
          </p:spPr>
        </p:sp>
        <p:sp>
          <p:nvSpPr>
            <p:cNvPr id="38" name="TextBox 38"/>
            <p:cNvSpPr txBox="1"/>
            <p:nvPr/>
          </p:nvSpPr>
          <p:spPr>
            <a:xfrm>
              <a:off x="0" y="-38100"/>
              <a:ext cx="2929408" cy="210509"/>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3903323" y="-937883"/>
            <a:ext cx="5996155" cy="2480677"/>
            <a:chOff x="0" y="0"/>
            <a:chExt cx="1688376" cy="698500"/>
          </a:xfrm>
        </p:grpSpPr>
        <p:sp>
          <p:nvSpPr>
            <p:cNvPr id="40" name="Freeform 40"/>
            <p:cNvSpPr/>
            <p:nvPr/>
          </p:nvSpPr>
          <p:spPr>
            <a:xfrm>
              <a:off x="7190" y="0"/>
              <a:ext cx="1673996" cy="698500"/>
            </a:xfrm>
            <a:custGeom>
              <a:avLst/>
              <a:gdLst/>
              <a:ahLst/>
              <a:cxnLst/>
              <a:rect l="l" t="t" r="r" b="b"/>
              <a:pathLst>
                <a:path w="1673996" h="698500">
                  <a:moveTo>
                    <a:pt x="1662356" y="381614"/>
                  </a:moveTo>
                  <a:lnTo>
                    <a:pt x="1496816" y="666136"/>
                  </a:lnTo>
                  <a:cubicBezTo>
                    <a:pt x="1485158" y="686173"/>
                    <a:pt x="1463724" y="698500"/>
                    <a:pt x="1440542" y="698500"/>
                  </a:cubicBezTo>
                  <a:lnTo>
                    <a:pt x="233453" y="698500"/>
                  </a:lnTo>
                  <a:cubicBezTo>
                    <a:pt x="210271" y="698500"/>
                    <a:pt x="188838" y="686173"/>
                    <a:pt x="177180" y="666136"/>
                  </a:cubicBezTo>
                  <a:lnTo>
                    <a:pt x="11640" y="381614"/>
                  </a:lnTo>
                  <a:cubicBezTo>
                    <a:pt x="0" y="361608"/>
                    <a:pt x="0" y="336892"/>
                    <a:pt x="11640" y="316886"/>
                  </a:cubicBezTo>
                  <a:lnTo>
                    <a:pt x="177180" y="32364"/>
                  </a:lnTo>
                  <a:cubicBezTo>
                    <a:pt x="188838" y="12327"/>
                    <a:pt x="210271" y="0"/>
                    <a:pt x="233453" y="0"/>
                  </a:cubicBezTo>
                  <a:lnTo>
                    <a:pt x="1440542" y="0"/>
                  </a:lnTo>
                  <a:cubicBezTo>
                    <a:pt x="1463724" y="0"/>
                    <a:pt x="1485158" y="12327"/>
                    <a:pt x="1496816" y="32364"/>
                  </a:cubicBezTo>
                  <a:lnTo>
                    <a:pt x="1662356" y="316886"/>
                  </a:lnTo>
                  <a:cubicBezTo>
                    <a:pt x="1673996" y="336892"/>
                    <a:pt x="1673996" y="361608"/>
                    <a:pt x="1662356" y="381614"/>
                  </a:cubicBezTo>
                  <a:close/>
                </a:path>
              </a:pathLst>
            </a:custGeom>
            <a:gradFill rotWithShape="1">
              <a:gsLst>
                <a:gs pos="0">
                  <a:srgbClr val="FFFFFF">
                    <a:alpha val="100000"/>
                  </a:srgbClr>
                </a:gs>
                <a:gs pos="100000">
                  <a:srgbClr val="9B9B9B">
                    <a:alpha val="0"/>
                  </a:srgbClr>
                </a:gs>
              </a:gsLst>
              <a:lin ang="0"/>
            </a:gradFill>
          </p:spPr>
        </p:sp>
        <p:sp>
          <p:nvSpPr>
            <p:cNvPr id="41" name="TextBox 41"/>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42"/>
          <p:cNvGrpSpPr/>
          <p:nvPr/>
        </p:nvGrpSpPr>
        <p:grpSpPr>
          <a:xfrm>
            <a:off x="16234164" y="8844782"/>
            <a:ext cx="5996155" cy="2480677"/>
            <a:chOff x="0" y="0"/>
            <a:chExt cx="1688376" cy="698500"/>
          </a:xfrm>
        </p:grpSpPr>
        <p:sp>
          <p:nvSpPr>
            <p:cNvPr id="43" name="Freeform 43"/>
            <p:cNvSpPr/>
            <p:nvPr/>
          </p:nvSpPr>
          <p:spPr>
            <a:xfrm>
              <a:off x="7190" y="0"/>
              <a:ext cx="1673996" cy="698500"/>
            </a:xfrm>
            <a:custGeom>
              <a:avLst/>
              <a:gdLst/>
              <a:ahLst/>
              <a:cxnLst/>
              <a:rect l="l" t="t" r="r" b="b"/>
              <a:pathLst>
                <a:path w="1673996" h="698500">
                  <a:moveTo>
                    <a:pt x="1662356" y="381614"/>
                  </a:moveTo>
                  <a:lnTo>
                    <a:pt x="1496816" y="666136"/>
                  </a:lnTo>
                  <a:cubicBezTo>
                    <a:pt x="1485158" y="686173"/>
                    <a:pt x="1463724" y="698500"/>
                    <a:pt x="1440542" y="698500"/>
                  </a:cubicBezTo>
                  <a:lnTo>
                    <a:pt x="233453" y="698500"/>
                  </a:lnTo>
                  <a:cubicBezTo>
                    <a:pt x="210271" y="698500"/>
                    <a:pt x="188838" y="686173"/>
                    <a:pt x="177180" y="666136"/>
                  </a:cubicBezTo>
                  <a:lnTo>
                    <a:pt x="11640" y="381614"/>
                  </a:lnTo>
                  <a:cubicBezTo>
                    <a:pt x="0" y="361608"/>
                    <a:pt x="0" y="336892"/>
                    <a:pt x="11640" y="316886"/>
                  </a:cubicBezTo>
                  <a:lnTo>
                    <a:pt x="177180" y="32364"/>
                  </a:lnTo>
                  <a:cubicBezTo>
                    <a:pt x="188838" y="12327"/>
                    <a:pt x="210271" y="0"/>
                    <a:pt x="233453" y="0"/>
                  </a:cubicBezTo>
                  <a:lnTo>
                    <a:pt x="1440542" y="0"/>
                  </a:lnTo>
                  <a:cubicBezTo>
                    <a:pt x="1463724" y="0"/>
                    <a:pt x="1485158" y="12327"/>
                    <a:pt x="1496816" y="32364"/>
                  </a:cubicBezTo>
                  <a:lnTo>
                    <a:pt x="1662356" y="316886"/>
                  </a:lnTo>
                  <a:cubicBezTo>
                    <a:pt x="1673996" y="336892"/>
                    <a:pt x="1673996" y="361608"/>
                    <a:pt x="1662356" y="381614"/>
                  </a:cubicBezTo>
                  <a:close/>
                </a:path>
              </a:pathLst>
            </a:custGeom>
            <a:gradFill rotWithShape="1">
              <a:gsLst>
                <a:gs pos="0">
                  <a:srgbClr val="FFFFFF">
                    <a:alpha val="100000"/>
                  </a:srgbClr>
                </a:gs>
                <a:gs pos="100000">
                  <a:srgbClr val="9B9B9B">
                    <a:alpha val="0"/>
                  </a:srgbClr>
                </a:gs>
              </a:gsLst>
              <a:lin ang="0"/>
            </a:gradFill>
          </p:spPr>
        </p:sp>
        <p:sp>
          <p:nvSpPr>
            <p:cNvPr id="44" name="TextBox 44"/>
            <p:cNvSpPr txBox="1"/>
            <p:nvPr/>
          </p:nvSpPr>
          <p:spPr>
            <a:xfrm>
              <a:off x="114300" y="-38100"/>
              <a:ext cx="1459776" cy="736600"/>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368262" y="1639304"/>
            <a:ext cx="10188488" cy="2838359"/>
          </a:xfrm>
          <a:prstGeom prst="rect">
            <a:avLst/>
          </a:prstGeom>
        </p:spPr>
        <p:txBody>
          <a:bodyPr lIns="0" tIns="0" rIns="0" bIns="0" rtlCol="0" anchor="t">
            <a:spAutoFit/>
          </a:bodyPr>
          <a:lstStyle/>
          <a:p>
            <a:pPr algn="l">
              <a:lnSpc>
                <a:spcPts val="7418"/>
              </a:lnSpc>
            </a:pP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Araştırma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ve</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Yazım</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Süreçlerinde</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Yapay</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Zeka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Araçlarıyla</a:t>
            </a:r>
            <a:r>
              <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rPr>
              <a:t> </a:t>
            </a:r>
            <a:r>
              <a:rPr lang="en-US" sz="6869" b="1" spc="-151" dirty="0" err="1">
                <a:solidFill>
                  <a:srgbClr val="8564FB"/>
                </a:solidFill>
                <a:latin typeface="Telegraf Bold" panose="020B0604020202020204" charset="0"/>
                <a:ea typeface="Barlow SemiCondensed Bold"/>
                <a:cs typeface="Telegraf Bold" panose="020B0604020202020204" charset="0"/>
                <a:sym typeface="Barlow SemiCondensed Bold"/>
              </a:rPr>
              <a:t>Dönüşüm</a:t>
            </a:r>
            <a:endParaRPr lang="en-US" sz="6869" b="1" spc="-151" dirty="0">
              <a:solidFill>
                <a:srgbClr val="8564FB"/>
              </a:solidFill>
              <a:latin typeface="Telegraf Bold" panose="020B0604020202020204" charset="0"/>
              <a:ea typeface="Barlow SemiCondensed Bold"/>
              <a:cs typeface="Telegraf Bold" panose="020B0604020202020204" charset="0"/>
              <a:sym typeface="Barlow SemiCondensed Bold"/>
            </a:endParaRPr>
          </a:p>
        </p:txBody>
      </p:sp>
      <p:sp>
        <p:nvSpPr>
          <p:cNvPr id="46" name="TextBox 46"/>
          <p:cNvSpPr txBox="1"/>
          <p:nvPr/>
        </p:nvSpPr>
        <p:spPr>
          <a:xfrm>
            <a:off x="1028700" y="6360089"/>
            <a:ext cx="4289828" cy="598321"/>
          </a:xfrm>
          <a:prstGeom prst="rect">
            <a:avLst/>
          </a:prstGeom>
        </p:spPr>
        <p:txBody>
          <a:bodyPr lIns="0" tIns="0" rIns="0" bIns="0" rtlCol="0" anchor="t">
            <a:spAutoFit/>
          </a:bodyPr>
          <a:lstStyle/>
          <a:p>
            <a:pPr algn="l">
              <a:lnSpc>
                <a:spcPts val="4821"/>
              </a:lnSpc>
              <a:spcBef>
                <a:spcPct val="0"/>
              </a:spcBef>
            </a:pPr>
            <a:r>
              <a:rPr lang="en-US" sz="3444" b="1" dirty="0" err="1">
                <a:solidFill>
                  <a:srgbClr val="8564FB"/>
                </a:solidFill>
                <a:latin typeface="Barlow Bold"/>
                <a:ea typeface="Barlow Bold"/>
                <a:cs typeface="Barlow Bold"/>
                <a:sym typeface="Barlow Bold"/>
              </a:rPr>
              <a:t>Gültekin</a:t>
            </a:r>
            <a:r>
              <a:rPr lang="en-US" sz="3444" b="1" dirty="0">
                <a:solidFill>
                  <a:srgbClr val="8564FB"/>
                </a:solidFill>
                <a:latin typeface="Barlow Bold"/>
                <a:ea typeface="Barlow Bold"/>
                <a:cs typeface="Barlow Bold"/>
                <a:sym typeface="Barlow Bold"/>
              </a:rPr>
              <a:t> </a:t>
            </a:r>
            <a:r>
              <a:rPr lang="en-US" sz="3444" b="1" dirty="0" err="1">
                <a:solidFill>
                  <a:srgbClr val="8564FB"/>
                </a:solidFill>
                <a:latin typeface="Barlow Bold"/>
                <a:ea typeface="Barlow Bold"/>
                <a:cs typeface="Barlow Bold"/>
                <a:sym typeface="Barlow Bold"/>
              </a:rPr>
              <a:t>Gürdal</a:t>
            </a:r>
            <a:endParaRPr lang="en-US" sz="3444" b="1" dirty="0">
              <a:solidFill>
                <a:srgbClr val="8564FB"/>
              </a:solidFill>
              <a:latin typeface="Barlow Bold"/>
              <a:ea typeface="Barlow Bold"/>
              <a:cs typeface="Barlow Bold"/>
              <a:sym typeface="Barlow Bold"/>
            </a:endParaRPr>
          </a:p>
        </p:txBody>
      </p:sp>
      <p:sp>
        <p:nvSpPr>
          <p:cNvPr id="47" name="TextBox 47"/>
          <p:cNvSpPr txBox="1"/>
          <p:nvPr/>
        </p:nvSpPr>
        <p:spPr>
          <a:xfrm>
            <a:off x="1028700" y="6899360"/>
            <a:ext cx="4289828" cy="1423467"/>
          </a:xfrm>
          <a:prstGeom prst="rect">
            <a:avLst/>
          </a:prstGeom>
        </p:spPr>
        <p:txBody>
          <a:bodyPr lIns="0" tIns="0" rIns="0" bIns="0" rtlCol="0" anchor="t">
            <a:spAutoFit/>
          </a:bodyPr>
          <a:lstStyle/>
          <a:p>
            <a:pPr algn="l">
              <a:lnSpc>
                <a:spcPts val="3701"/>
              </a:lnSpc>
            </a:pPr>
            <a:r>
              <a:rPr lang="en-US" sz="2644" dirty="0" err="1">
                <a:solidFill>
                  <a:srgbClr val="000000"/>
                </a:solidFill>
                <a:latin typeface="Barlow SemiCondensed"/>
                <a:ea typeface="Barlow SemiCondensed"/>
                <a:cs typeface="Barlow SemiCondensed"/>
                <a:sym typeface="Barlow SemiCondensed"/>
              </a:rPr>
              <a:t>Daire</a:t>
            </a:r>
            <a:r>
              <a:rPr lang="en-US" sz="2644" dirty="0">
                <a:solidFill>
                  <a:srgbClr val="000000"/>
                </a:solidFill>
                <a:latin typeface="Barlow SemiCondensed"/>
                <a:ea typeface="Barlow SemiCondensed"/>
                <a:cs typeface="Barlow SemiCondensed"/>
                <a:sym typeface="Barlow SemiCondensed"/>
              </a:rPr>
              <a:t> </a:t>
            </a:r>
            <a:r>
              <a:rPr lang="en-US" sz="2644" dirty="0" err="1">
                <a:solidFill>
                  <a:srgbClr val="000000"/>
                </a:solidFill>
                <a:latin typeface="Barlow SemiCondensed"/>
                <a:ea typeface="Barlow SemiCondensed"/>
                <a:cs typeface="Barlow SemiCondensed"/>
                <a:sym typeface="Barlow SemiCondensed"/>
              </a:rPr>
              <a:t>Başkanı</a:t>
            </a:r>
            <a:endParaRPr lang="en-US" sz="2644" dirty="0">
              <a:solidFill>
                <a:srgbClr val="000000"/>
              </a:solidFill>
              <a:latin typeface="Barlow SemiCondensed"/>
              <a:ea typeface="Barlow SemiCondensed"/>
              <a:cs typeface="Barlow SemiCondensed"/>
              <a:sym typeface="Barlow SemiCondensed"/>
            </a:endParaRPr>
          </a:p>
          <a:p>
            <a:pPr algn="l">
              <a:lnSpc>
                <a:spcPts val="3701"/>
              </a:lnSpc>
              <a:spcBef>
                <a:spcPct val="0"/>
              </a:spcBef>
            </a:pPr>
            <a:r>
              <a:rPr lang="en-US" sz="2644" dirty="0">
                <a:solidFill>
                  <a:srgbClr val="000000"/>
                </a:solidFill>
                <a:latin typeface="Barlow SemiCondensed"/>
                <a:ea typeface="Barlow SemiCondensed"/>
                <a:cs typeface="Barlow SemiCondensed"/>
                <a:sym typeface="Barlow SemiCondensed"/>
              </a:rPr>
              <a:t>İYTE </a:t>
            </a:r>
            <a:r>
              <a:rPr lang="en-US" sz="2644" dirty="0" err="1" smtClean="0">
                <a:solidFill>
                  <a:srgbClr val="000000"/>
                </a:solidFill>
                <a:latin typeface="Barlow SemiCondensed"/>
                <a:ea typeface="Barlow SemiCondensed"/>
                <a:cs typeface="Barlow SemiCondensed"/>
                <a:sym typeface="Barlow SemiCondensed"/>
              </a:rPr>
              <a:t>Kütüphanesi</a:t>
            </a:r>
            <a:endParaRPr lang="tr-TR" sz="2644" dirty="0" smtClean="0">
              <a:solidFill>
                <a:srgbClr val="000000"/>
              </a:solidFill>
              <a:latin typeface="Barlow SemiCondensed"/>
              <a:ea typeface="Barlow SemiCondensed"/>
              <a:cs typeface="Barlow SemiCondensed"/>
              <a:sym typeface="Barlow SemiCondensed"/>
            </a:endParaRPr>
          </a:p>
          <a:p>
            <a:pPr algn="l">
              <a:lnSpc>
                <a:spcPts val="3701"/>
              </a:lnSpc>
              <a:spcBef>
                <a:spcPct val="0"/>
              </a:spcBef>
            </a:pPr>
            <a:r>
              <a:rPr lang="tr-TR" sz="2644" dirty="0" smtClean="0">
                <a:solidFill>
                  <a:srgbClr val="000000"/>
                </a:solidFill>
                <a:latin typeface="Barlow SemiCondensed"/>
                <a:ea typeface="Barlow SemiCondensed"/>
                <a:cs typeface="Barlow SemiCondensed"/>
                <a:sym typeface="Barlow SemiCondensed"/>
                <a:hlinkClick r:id="rId7"/>
              </a:rPr>
              <a:t>gultekingurdal@iyte.edu.tr</a:t>
            </a:r>
            <a:r>
              <a:rPr lang="tr-TR" sz="2644" dirty="0" smtClean="0">
                <a:solidFill>
                  <a:srgbClr val="000000"/>
                </a:solidFill>
                <a:latin typeface="Barlow SemiCondensed"/>
                <a:ea typeface="Barlow SemiCondensed"/>
                <a:cs typeface="Barlow SemiCondensed"/>
                <a:sym typeface="Barlow SemiCondensed"/>
              </a:rPr>
              <a:t> </a:t>
            </a:r>
            <a:endParaRPr lang="en-US" sz="2644" dirty="0">
              <a:solidFill>
                <a:srgbClr val="000000"/>
              </a:solidFill>
              <a:latin typeface="Barlow SemiCondensed"/>
              <a:ea typeface="Barlow SemiCondensed"/>
              <a:cs typeface="Barlow SemiCondensed"/>
              <a:sym typeface="Barlow SemiCondensed"/>
            </a:endParaRPr>
          </a:p>
        </p:txBody>
      </p:sp>
      <p:grpSp>
        <p:nvGrpSpPr>
          <p:cNvPr id="48" name="Group 48"/>
          <p:cNvGrpSpPr/>
          <p:nvPr/>
        </p:nvGrpSpPr>
        <p:grpSpPr>
          <a:xfrm>
            <a:off x="9144000" y="1226150"/>
            <a:ext cx="1116851" cy="959794"/>
            <a:chOff x="0" y="0"/>
            <a:chExt cx="812800" cy="698500"/>
          </a:xfrm>
        </p:grpSpPr>
        <p:sp>
          <p:nvSpPr>
            <p:cNvPr id="49" name="Freeform 49"/>
            <p:cNvSpPr/>
            <p:nvPr/>
          </p:nvSpPr>
          <p:spPr>
            <a:xfrm>
              <a:off x="15973" y="0"/>
              <a:ext cx="780854" cy="698500"/>
            </a:xfrm>
            <a:custGeom>
              <a:avLst/>
              <a:gdLst/>
              <a:ahLst/>
              <a:cxnLst/>
              <a:rect l="l" t="t" r="r" b="b"/>
              <a:pathLst>
                <a:path w="780854" h="698500">
                  <a:moveTo>
                    <a:pt x="754995" y="421149"/>
                  </a:moveTo>
                  <a:lnTo>
                    <a:pt x="635459" y="626601"/>
                  </a:lnTo>
                  <a:cubicBezTo>
                    <a:pt x="609560" y="671115"/>
                    <a:pt x="561944" y="698500"/>
                    <a:pt x="510444" y="698500"/>
                  </a:cubicBezTo>
                  <a:lnTo>
                    <a:pt x="270410" y="698500"/>
                  </a:lnTo>
                  <a:cubicBezTo>
                    <a:pt x="218910" y="698500"/>
                    <a:pt x="171294" y="671115"/>
                    <a:pt x="145395" y="626601"/>
                  </a:cubicBezTo>
                  <a:lnTo>
                    <a:pt x="25859" y="421149"/>
                  </a:lnTo>
                  <a:cubicBezTo>
                    <a:pt x="0" y="376704"/>
                    <a:pt x="0" y="321796"/>
                    <a:pt x="25859" y="277351"/>
                  </a:cubicBezTo>
                  <a:lnTo>
                    <a:pt x="145395" y="71899"/>
                  </a:lnTo>
                  <a:cubicBezTo>
                    <a:pt x="171294" y="27385"/>
                    <a:pt x="218910" y="0"/>
                    <a:pt x="270410" y="0"/>
                  </a:cubicBezTo>
                  <a:lnTo>
                    <a:pt x="510444" y="0"/>
                  </a:lnTo>
                  <a:cubicBezTo>
                    <a:pt x="561944" y="0"/>
                    <a:pt x="609560" y="27385"/>
                    <a:pt x="635459" y="71899"/>
                  </a:cubicBezTo>
                  <a:lnTo>
                    <a:pt x="754995" y="277351"/>
                  </a:lnTo>
                  <a:cubicBezTo>
                    <a:pt x="780854" y="321796"/>
                    <a:pt x="780854" y="376704"/>
                    <a:pt x="754995" y="421149"/>
                  </a:cubicBezTo>
                  <a:close/>
                </a:path>
              </a:pathLst>
            </a:custGeom>
            <a:gradFill rotWithShape="1">
              <a:gsLst>
                <a:gs pos="0">
                  <a:srgbClr val="8C52FF">
                    <a:alpha val="100000"/>
                  </a:srgbClr>
                </a:gs>
                <a:gs pos="100000">
                  <a:srgbClr val="5CE1E6">
                    <a:alpha val="100000"/>
                  </a:srgbClr>
                </a:gs>
              </a:gsLst>
              <a:lin ang="0"/>
            </a:gradFill>
          </p:spPr>
        </p:sp>
        <p:sp>
          <p:nvSpPr>
            <p:cNvPr id="50" name="TextBox 5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582380" y="9258300"/>
            <a:ext cx="7937383" cy="666849"/>
          </a:xfrm>
          <a:prstGeom prst="rect">
            <a:avLst/>
          </a:prstGeom>
        </p:spPr>
        <p:txBody>
          <a:bodyPr lIns="0" tIns="0" rIns="0" bIns="0" rtlCol="0" anchor="t">
            <a:spAutoFit/>
          </a:bodyPr>
          <a:lstStyle/>
          <a:p>
            <a:pPr algn="ctr">
              <a:lnSpc>
                <a:spcPts val="2555"/>
              </a:lnSpc>
            </a:pPr>
            <a:r>
              <a:rPr lang="en-US" sz="2400" b="1" dirty="0" err="1">
                <a:latin typeface="Barlow Bold"/>
                <a:ea typeface="Barlow Bold"/>
                <a:cs typeface="Barlow Bold"/>
                <a:sym typeface="Barlow Bold"/>
              </a:rPr>
              <a:t>Etkili</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Makale</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Yazma</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Teknikleri</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ve</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Yapay</a:t>
            </a:r>
            <a:r>
              <a:rPr lang="en-US" sz="2400" b="1" dirty="0">
                <a:latin typeface="Barlow Bold"/>
                <a:ea typeface="Barlow Bold"/>
                <a:cs typeface="Barlow Bold"/>
                <a:sym typeface="Barlow Bold"/>
              </a:rPr>
              <a:t> </a:t>
            </a:r>
            <a:r>
              <a:rPr lang="en-US" sz="2400" b="1" dirty="0" err="1">
                <a:latin typeface="Barlow Bold"/>
                <a:ea typeface="Barlow Bold"/>
                <a:cs typeface="Barlow Bold"/>
                <a:sym typeface="Barlow Bold"/>
              </a:rPr>
              <a:t>Zeka</a:t>
            </a:r>
            <a:endParaRPr lang="en-US" sz="2400" b="1" dirty="0">
              <a:latin typeface="Barlow Bold"/>
              <a:ea typeface="Barlow Bold"/>
              <a:cs typeface="Barlow Bold"/>
              <a:sym typeface="Barlow Bold"/>
            </a:endParaRPr>
          </a:p>
          <a:p>
            <a:pPr algn="ctr">
              <a:lnSpc>
                <a:spcPts val="2555"/>
              </a:lnSpc>
            </a:pPr>
            <a:r>
              <a:rPr lang="en-US" sz="2400" b="1" dirty="0">
                <a:latin typeface="Barlow Bold"/>
                <a:ea typeface="Barlow Bold"/>
                <a:cs typeface="Barlow Bold"/>
                <a:sym typeface="Barlow Bold"/>
              </a:rPr>
              <a:t>7 Mart 2025</a:t>
            </a:r>
          </a:p>
        </p:txBody>
      </p:sp>
      <p:sp>
        <p:nvSpPr>
          <p:cNvPr id="52" name="Freeform 52"/>
          <p:cNvSpPr/>
          <p:nvPr/>
        </p:nvSpPr>
        <p:spPr>
          <a:xfrm>
            <a:off x="5110621" y="5830084"/>
            <a:ext cx="2539897" cy="2539897"/>
          </a:xfrm>
          <a:custGeom>
            <a:avLst/>
            <a:gdLst/>
            <a:ahLst/>
            <a:cxnLst/>
            <a:rect l="l" t="t" r="r" b="b"/>
            <a:pathLst>
              <a:path w="2539897" h="2539897">
                <a:moveTo>
                  <a:pt x="0" y="0"/>
                </a:moveTo>
                <a:lnTo>
                  <a:pt x="2539897" y="0"/>
                </a:lnTo>
                <a:lnTo>
                  <a:pt x="2539897" y="2539897"/>
                </a:lnTo>
                <a:lnTo>
                  <a:pt x="0" y="2539897"/>
                </a:lnTo>
                <a:lnTo>
                  <a:pt x="0" y="0"/>
                </a:lnTo>
                <a:close/>
              </a:path>
            </a:pathLst>
          </a:custGeom>
          <a:blipFill>
            <a:blip r:embed="rId8"/>
            <a:stretch>
              <a:fillRect/>
            </a:stretch>
          </a:blipFill>
        </p:spPr>
      </p:sp>
      <p:sp>
        <p:nvSpPr>
          <p:cNvPr id="53" name="TextBox 46"/>
          <p:cNvSpPr txBox="1"/>
          <p:nvPr/>
        </p:nvSpPr>
        <p:spPr>
          <a:xfrm>
            <a:off x="2568634" y="5179643"/>
            <a:ext cx="4289828" cy="615553"/>
          </a:xfrm>
          <a:prstGeom prst="rect">
            <a:avLst/>
          </a:prstGeom>
        </p:spPr>
        <p:txBody>
          <a:bodyPr lIns="0" tIns="0" rIns="0" bIns="0" rtlCol="0" anchor="t">
            <a:spAutoFit/>
          </a:bodyPr>
          <a:lstStyle/>
          <a:p>
            <a:pPr algn="l">
              <a:lnSpc>
                <a:spcPts val="4821"/>
              </a:lnSpc>
              <a:spcBef>
                <a:spcPct val="0"/>
              </a:spcBef>
            </a:pPr>
            <a:r>
              <a:rPr lang="tr-TR" sz="4800" b="1" dirty="0" smtClean="0">
                <a:latin typeface="Barlow Bold"/>
                <a:ea typeface="Barlow Bold"/>
                <a:cs typeface="Barlow Bold"/>
                <a:sym typeface="Barlow Bold"/>
              </a:rPr>
              <a:t>Teşekkürler…</a:t>
            </a:r>
            <a:endParaRPr lang="en-US" sz="4800" b="1" dirty="0">
              <a:latin typeface="Barlow Bold"/>
              <a:ea typeface="Barlow Bold"/>
              <a:cs typeface="Barlow Bold"/>
              <a:sym typeface="Barlow Bold"/>
            </a:endParaRPr>
          </a:p>
        </p:txBody>
      </p:sp>
    </p:spTree>
    <p:extLst>
      <p:ext uri="{BB962C8B-B14F-4D97-AF65-F5344CB8AC3E}">
        <p14:creationId xmlns:p14="http://schemas.microsoft.com/office/powerpoint/2010/main" val="1776650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7683" y="6073176"/>
            <a:ext cx="11505516" cy="6594889"/>
            <a:chOff x="0" y="0"/>
            <a:chExt cx="1218611" cy="698500"/>
          </a:xfrm>
        </p:grpSpPr>
        <p:sp>
          <p:nvSpPr>
            <p:cNvPr id="3"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740000" y="1747574"/>
            <a:ext cx="8908782" cy="8095855"/>
          </a:xfrm>
          <a:custGeom>
            <a:avLst/>
            <a:gdLst/>
            <a:ahLst/>
            <a:cxnLst/>
            <a:rect l="l" t="t" r="r" b="b"/>
            <a:pathLst>
              <a:path w="8908782" h="8095855">
                <a:moveTo>
                  <a:pt x="0" y="0"/>
                </a:moveTo>
                <a:lnTo>
                  <a:pt x="8908782" y="0"/>
                </a:lnTo>
                <a:lnTo>
                  <a:pt x="8908782" y="8095855"/>
                </a:lnTo>
                <a:lnTo>
                  <a:pt x="0" y="8095855"/>
                </a:lnTo>
                <a:lnTo>
                  <a:pt x="0" y="0"/>
                </a:lnTo>
                <a:close/>
              </a:path>
            </a:pathLst>
          </a:custGeom>
          <a:blipFill>
            <a:blip r:embed="rId2"/>
            <a:stretch>
              <a:fillRect/>
            </a:stretch>
          </a:blipFill>
        </p:spPr>
      </p:sp>
      <p:grpSp>
        <p:nvGrpSpPr>
          <p:cNvPr id="20" name="Group 20"/>
          <p:cNvGrpSpPr/>
          <p:nvPr/>
        </p:nvGrpSpPr>
        <p:grpSpPr>
          <a:xfrm>
            <a:off x="16574507" y="-128222"/>
            <a:ext cx="4511381" cy="3876968"/>
            <a:chOff x="0" y="0"/>
            <a:chExt cx="812800" cy="698500"/>
          </a:xfrm>
        </p:grpSpPr>
        <p:sp>
          <p:nvSpPr>
            <p:cNvPr id="21"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0" y="372654"/>
            <a:ext cx="18288000" cy="795089"/>
          </a:xfrm>
          <a:prstGeom prst="rect">
            <a:avLst/>
          </a:prstGeom>
        </p:spPr>
        <p:txBody>
          <a:bodyPr wrap="square" lIns="0" tIns="0" rIns="0" bIns="0" rtlCol="0" anchor="t">
            <a:spAutoFit/>
          </a:bodyPr>
          <a:lstStyle/>
          <a:p>
            <a:pPr algn="ctr">
              <a:lnSpc>
                <a:spcPts val="6212"/>
              </a:lnSpc>
            </a:pPr>
            <a:r>
              <a:rPr lang="en-US" sz="5752" b="1" spc="-126" dirty="0">
                <a:solidFill>
                  <a:srgbClr val="8564FB"/>
                </a:solidFill>
                <a:latin typeface="Telegraf Bold"/>
                <a:ea typeface="Telegraf Bold"/>
                <a:cs typeface="Telegraf Bold"/>
                <a:sym typeface="Telegraf Bold"/>
              </a:rPr>
              <a:t>Scopus Roadmap What’s New in 2022</a:t>
            </a: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pic>
        <p:nvPicPr>
          <p:cNvPr id="46" name="Resim 4"/>
          <p:cNvPicPr>
            <a:picLocks noChangeAspect="1"/>
          </p:cNvPicPr>
          <p:nvPr/>
        </p:nvPicPr>
        <p:blipFill>
          <a:blip r:embed="rId6"/>
          <a:stretch>
            <a:fillRect/>
          </a:stretch>
        </p:blipFill>
        <p:spPr>
          <a:xfrm>
            <a:off x="8590819" y="2373170"/>
            <a:ext cx="9511732" cy="5701178"/>
          </a:xfrm>
          <a:prstGeom prst="rect">
            <a:avLst/>
          </a:prstGeom>
          <a:ln>
            <a:noFill/>
          </a:ln>
          <a:effectLst>
            <a:outerShdw blurRad="190500" algn="tl" rotWithShape="0">
              <a:srgbClr val="000000">
                <a:alpha val="70000"/>
              </a:srgbClr>
            </a:outerShdw>
          </a:effectLst>
        </p:spPr>
      </p:pic>
      <p:sp>
        <p:nvSpPr>
          <p:cNvPr id="47" name="Dikdörtgen 2"/>
          <p:cNvSpPr/>
          <p:nvPr/>
        </p:nvSpPr>
        <p:spPr>
          <a:xfrm>
            <a:off x="590389" y="1681458"/>
            <a:ext cx="8030689" cy="7109639"/>
          </a:xfrm>
          <a:prstGeom prst="rect">
            <a:avLst/>
          </a:prstGeom>
        </p:spPr>
        <p:txBody>
          <a:bodyPr wrap="square">
            <a:spAutoFit/>
          </a:bodyPr>
          <a:lstStyle/>
          <a:p>
            <a:pPr defTabSz="914445" fontAlgn="base"/>
            <a:endParaRPr lang="en-US" sz="3200" dirty="0">
              <a:solidFill>
                <a:srgbClr val="333333"/>
              </a:solidFill>
              <a:latin typeface="Barlow"/>
              <a:ea typeface="Roboto" panose="020B0604020202020204" charset="0"/>
              <a:cs typeface="Poppins" panose="020B0604020202020204" charset="0"/>
            </a:endParaRPr>
          </a:p>
          <a:p>
            <a:pPr defTabSz="914445" fontAlgn="base"/>
            <a:r>
              <a:rPr lang="en-US" sz="3200" dirty="0">
                <a:solidFill>
                  <a:srgbClr val="333333"/>
                </a:solidFill>
                <a:latin typeface="Barlow"/>
                <a:ea typeface="Roboto" panose="020B0604020202020204" charset="0"/>
                <a:cs typeface="Poppins" panose="020B0604020202020204" charset="0"/>
              </a:rPr>
              <a:t>There are currently</a:t>
            </a:r>
            <a:r>
              <a:rPr lang="en-US" sz="3200" b="1" dirty="0">
                <a:solidFill>
                  <a:srgbClr val="333333"/>
                </a:solidFill>
                <a:latin typeface="Barlow"/>
                <a:ea typeface="Roboto" panose="020B0604020202020204" charset="0"/>
                <a:cs typeface="Poppins" panose="020B0604020202020204" charset="0"/>
              </a:rPr>
              <a:t> 87+ million records </a:t>
            </a:r>
            <a:r>
              <a:rPr lang="en-US" sz="3200" dirty="0">
                <a:solidFill>
                  <a:srgbClr val="333333"/>
                </a:solidFill>
                <a:latin typeface="Barlow"/>
                <a:ea typeface="Roboto" panose="020B0604020202020204" charset="0"/>
                <a:cs typeface="Poppins" panose="020B0604020202020204" charset="0"/>
              </a:rPr>
              <a:t>in Scopus from </a:t>
            </a:r>
            <a:r>
              <a:rPr lang="en-US" sz="3200" b="1" dirty="0">
                <a:solidFill>
                  <a:srgbClr val="333333"/>
                </a:solidFill>
                <a:latin typeface="Barlow"/>
                <a:ea typeface="Roboto" panose="020B0604020202020204" charset="0"/>
                <a:cs typeface="Poppins" panose="020B0604020202020204" charset="0"/>
              </a:rPr>
              <a:t>27.1K serials, 140K conferences </a:t>
            </a:r>
            <a:r>
              <a:rPr lang="en-US" sz="3200" dirty="0">
                <a:solidFill>
                  <a:srgbClr val="333333"/>
                </a:solidFill>
                <a:latin typeface="Barlow"/>
                <a:ea typeface="Roboto" panose="020B0604020202020204" charset="0"/>
                <a:cs typeface="Poppins" panose="020B0604020202020204" charset="0"/>
              </a:rPr>
              <a:t>and </a:t>
            </a:r>
            <a:r>
              <a:rPr lang="en-US" sz="3200" b="1" dirty="0">
                <a:solidFill>
                  <a:srgbClr val="333333"/>
                </a:solidFill>
                <a:latin typeface="Barlow"/>
                <a:ea typeface="Roboto" panose="020B0604020202020204" charset="0"/>
                <a:cs typeface="Poppins" panose="020B0604020202020204" charset="0"/>
              </a:rPr>
              <a:t>261K books</a:t>
            </a:r>
            <a:r>
              <a:rPr lang="en-US" sz="3200" dirty="0">
                <a:solidFill>
                  <a:srgbClr val="333333"/>
                </a:solidFill>
                <a:latin typeface="Barlow"/>
                <a:ea typeface="Roboto" panose="020B0604020202020204" charset="0"/>
                <a:cs typeface="Poppins" panose="020B0604020202020204" charset="0"/>
              </a:rPr>
              <a:t>. Scopus is updated Daily</a:t>
            </a:r>
            <a:r>
              <a:rPr lang="tr-TR" sz="3200" dirty="0">
                <a:solidFill>
                  <a:srgbClr val="333333"/>
                </a:solidFill>
                <a:latin typeface="Barlow"/>
                <a:ea typeface="Roboto" panose="020B0604020202020204" charset="0"/>
                <a:cs typeface="Poppins" panose="020B0604020202020204" charset="0"/>
              </a:rPr>
              <a:t>,</a:t>
            </a:r>
            <a:r>
              <a:rPr lang="en-US" sz="3200" dirty="0">
                <a:solidFill>
                  <a:srgbClr val="333333"/>
                </a:solidFill>
                <a:latin typeface="Barlow"/>
                <a:ea typeface="Roboto" panose="020B0604020202020204" charset="0"/>
                <a:cs typeface="Poppins" panose="020B0604020202020204" charset="0"/>
              </a:rPr>
              <a:t> with approximately </a:t>
            </a:r>
            <a:r>
              <a:rPr lang="en-US" sz="3600" b="1" dirty="0">
                <a:solidFill>
                  <a:schemeClr val="accent2">
                    <a:lumMod val="75000"/>
                  </a:schemeClr>
                </a:solidFill>
                <a:latin typeface="Barlow"/>
                <a:ea typeface="Roboto" panose="020B0604020202020204" charset="0"/>
                <a:cs typeface="Poppins" panose="020B0604020202020204" charset="0"/>
              </a:rPr>
              <a:t>11,000 new articles per day</a:t>
            </a:r>
            <a:r>
              <a:rPr lang="en-US" sz="3200" dirty="0">
                <a:solidFill>
                  <a:srgbClr val="333333"/>
                </a:solidFill>
                <a:latin typeface="Barlow"/>
                <a:ea typeface="Roboto" panose="020B0604020202020204" charset="0"/>
                <a:cs typeface="Poppins" panose="020B0604020202020204" charset="0"/>
              </a:rPr>
              <a:t> indexed.</a:t>
            </a:r>
          </a:p>
          <a:p>
            <a:pPr defTabSz="914445" fontAlgn="base"/>
            <a:r>
              <a:rPr lang="en-US" sz="3200" dirty="0">
                <a:solidFill>
                  <a:srgbClr val="333333"/>
                </a:solidFill>
                <a:latin typeface="Barlow"/>
                <a:ea typeface="Roboto" panose="020B0604020202020204" charset="0"/>
                <a:cs typeface="Poppins" panose="020B0604020202020204" charset="0"/>
              </a:rPr>
              <a:t>In 2021 we added </a:t>
            </a:r>
            <a:r>
              <a:rPr lang="en-US" sz="3200" b="1" dirty="0">
                <a:solidFill>
                  <a:srgbClr val="333333"/>
                </a:solidFill>
                <a:latin typeface="Barlow"/>
                <a:ea typeface="Roboto" panose="020B0604020202020204" charset="0"/>
                <a:cs typeface="Poppins" panose="020B0604020202020204" charset="0"/>
              </a:rPr>
              <a:t>4,042,234 items (+4.74%)</a:t>
            </a:r>
            <a:r>
              <a:rPr lang="en-US" sz="3200" dirty="0">
                <a:solidFill>
                  <a:srgbClr val="333333"/>
                </a:solidFill>
                <a:latin typeface="Barlow"/>
                <a:ea typeface="Roboto" panose="020B0604020202020204" charset="0"/>
                <a:cs typeface="Poppins" panose="020B0604020202020204" charset="0"/>
              </a:rPr>
              <a:t>.</a:t>
            </a:r>
          </a:p>
          <a:p>
            <a:pPr defTabSz="914445" fontAlgn="base"/>
            <a:r>
              <a:rPr lang="tr-TR" sz="3200" dirty="0">
                <a:solidFill>
                  <a:srgbClr val="333333"/>
                </a:solidFill>
                <a:latin typeface="Barlow"/>
                <a:ea typeface="Roboto" panose="020B0604020202020204" charset="0"/>
                <a:cs typeface="Poppins" panose="020B0604020202020204" charset="0"/>
              </a:rPr>
              <a:t/>
            </a:r>
            <a:br>
              <a:rPr lang="tr-TR" sz="3200" dirty="0">
                <a:solidFill>
                  <a:srgbClr val="333333"/>
                </a:solidFill>
                <a:latin typeface="Barlow"/>
                <a:ea typeface="Roboto" panose="020B0604020202020204" charset="0"/>
                <a:cs typeface="Poppins" panose="020B0604020202020204" charset="0"/>
              </a:rPr>
            </a:br>
            <a:r>
              <a:rPr lang="en-US" sz="3200" dirty="0">
                <a:solidFill>
                  <a:srgbClr val="333333"/>
                </a:solidFill>
                <a:latin typeface="Barlow"/>
                <a:ea typeface="Roboto" panose="020B0604020202020204" charset="0"/>
                <a:cs typeface="Poppins" panose="020B0604020202020204" charset="0"/>
              </a:rPr>
              <a:t>This included:</a:t>
            </a:r>
          </a:p>
          <a:p>
            <a:pPr defTabSz="914445" fontAlgn="base">
              <a:buFont typeface="Arial" panose="020B0604020202020204" pitchFamily="34" charset="0"/>
              <a:buChar char="•"/>
            </a:pPr>
            <a:r>
              <a:rPr lang="en-US" sz="3200" b="1" dirty="0">
                <a:solidFill>
                  <a:srgbClr val="333333"/>
                </a:solidFill>
                <a:latin typeface="Barlow"/>
                <a:ea typeface="Roboto" panose="020B0604020202020204" charset="0"/>
                <a:cs typeface="Poppins" panose="020B0604020202020204" charset="0"/>
              </a:rPr>
              <a:t>1198 journals (+4.8%)</a:t>
            </a:r>
            <a:endParaRPr lang="en-US" sz="3200" dirty="0">
              <a:solidFill>
                <a:srgbClr val="333333"/>
              </a:solidFill>
              <a:latin typeface="Barlow"/>
              <a:ea typeface="Roboto" panose="020B0604020202020204" charset="0"/>
              <a:cs typeface="Poppins" panose="020B0604020202020204" charset="0"/>
            </a:endParaRPr>
          </a:p>
          <a:p>
            <a:pPr defTabSz="914445" fontAlgn="base">
              <a:buFont typeface="Arial" panose="020B0604020202020204" pitchFamily="34" charset="0"/>
              <a:buChar char="•"/>
            </a:pPr>
            <a:r>
              <a:rPr lang="en-US" sz="3200" b="1" dirty="0">
                <a:solidFill>
                  <a:srgbClr val="333333"/>
                </a:solidFill>
                <a:latin typeface="Barlow"/>
                <a:ea typeface="Roboto" panose="020B0604020202020204" charset="0"/>
                <a:cs typeface="Poppins" panose="020B0604020202020204" charset="0"/>
              </a:rPr>
              <a:t>18K stand-alone book titles (+7%)</a:t>
            </a:r>
            <a:endParaRPr lang="en-US" sz="3200" dirty="0">
              <a:solidFill>
                <a:srgbClr val="333333"/>
              </a:solidFill>
              <a:latin typeface="Barlow"/>
              <a:ea typeface="Roboto" panose="020B0604020202020204" charset="0"/>
              <a:cs typeface="Poppins" panose="020B0604020202020204" charset="0"/>
            </a:endParaRPr>
          </a:p>
          <a:p>
            <a:pPr defTabSz="914445" fontAlgn="base">
              <a:buFont typeface="Arial" panose="020B0604020202020204" pitchFamily="34" charset="0"/>
              <a:buChar char="•"/>
            </a:pPr>
            <a:r>
              <a:rPr lang="en-US" sz="3200" b="1" dirty="0">
                <a:solidFill>
                  <a:srgbClr val="333333"/>
                </a:solidFill>
                <a:latin typeface="Barlow"/>
                <a:ea typeface="Roboto" panose="020B0604020202020204" charset="0"/>
                <a:cs typeface="Poppins" panose="020B0604020202020204" charset="0"/>
              </a:rPr>
              <a:t>170K book items (+8%)</a:t>
            </a:r>
            <a:endParaRPr lang="en-US" sz="3200" dirty="0">
              <a:solidFill>
                <a:srgbClr val="333333"/>
              </a:solidFill>
              <a:latin typeface="Barlow"/>
              <a:ea typeface="Roboto" panose="020B0604020202020204" charset="0"/>
              <a:cs typeface="Poppins" panose="020B0604020202020204" charset="0"/>
            </a:endParaRPr>
          </a:p>
          <a:p>
            <a:pPr defTabSz="914445" fontAlgn="base">
              <a:buFont typeface="Arial" panose="020B0604020202020204" pitchFamily="34" charset="0"/>
              <a:buChar char="•"/>
            </a:pPr>
            <a:r>
              <a:rPr lang="en-US" sz="3200" b="1" dirty="0">
                <a:solidFill>
                  <a:srgbClr val="333333"/>
                </a:solidFill>
                <a:latin typeface="Barlow"/>
                <a:ea typeface="Roboto" panose="020B0604020202020204" charset="0"/>
                <a:cs typeface="Poppins" panose="020B0604020202020204" charset="0"/>
              </a:rPr>
              <a:t>576K conference papers (+5%)</a:t>
            </a:r>
            <a:endParaRPr lang="en-US" sz="3200" dirty="0">
              <a:solidFill>
                <a:srgbClr val="333333"/>
              </a:solidFill>
              <a:latin typeface="Barlow"/>
              <a:ea typeface="Roboto" panose="020B0604020202020204" charset="0"/>
              <a:cs typeface="Poppins" panose="020B0604020202020204" charset="0"/>
            </a:endParaRPr>
          </a:p>
        </p:txBody>
      </p:sp>
      <p:sp>
        <p:nvSpPr>
          <p:cNvPr id="48" name="Dikdörtgen 3"/>
          <p:cNvSpPr/>
          <p:nvPr/>
        </p:nvSpPr>
        <p:spPr>
          <a:xfrm>
            <a:off x="2199676" y="9674152"/>
            <a:ext cx="6958956" cy="338554"/>
          </a:xfrm>
          <a:prstGeom prst="rect">
            <a:avLst/>
          </a:prstGeom>
        </p:spPr>
        <p:txBody>
          <a:bodyPr wrap="none">
            <a:spAutoFit/>
          </a:bodyPr>
          <a:lstStyle/>
          <a:p>
            <a:pPr defTabSz="914445"/>
            <a:r>
              <a:rPr lang="tr-TR" sz="1600" dirty="0">
                <a:solidFill>
                  <a:prstClr val="black"/>
                </a:solidFill>
                <a:latin typeface="Telegraf" panose="020B0604020202020204" charset="-94"/>
                <a:ea typeface="Roboto" panose="020B0604020202020204" charset="0"/>
                <a:cs typeface="Poppins" panose="020B0604020202020204" charset="0"/>
                <a:hlinkClick r:id="rId7"/>
              </a:rPr>
              <a:t>https://</a:t>
            </a:r>
            <a:r>
              <a:rPr lang="tr-TR" sz="1600" dirty="0" smtClean="0">
                <a:solidFill>
                  <a:prstClr val="black"/>
                </a:solidFill>
                <a:latin typeface="Telegraf" panose="020B0604020202020204" charset="-94"/>
                <a:ea typeface="Roboto" panose="020B0604020202020204" charset="0"/>
                <a:cs typeface="Poppins" panose="020B0604020202020204" charset="0"/>
                <a:hlinkClick r:id="rId7"/>
              </a:rPr>
              <a:t>blog.scopus.com/posts/scopus-roadmap-whats-new-in-2022</a:t>
            </a:r>
            <a:r>
              <a:rPr lang="tr-TR" sz="1600" dirty="0" smtClean="0">
                <a:solidFill>
                  <a:prstClr val="black"/>
                </a:solidFill>
                <a:latin typeface="Telegraf" panose="020B0604020202020204" charset="-94"/>
                <a:ea typeface="Roboto" panose="020B0604020202020204" charset="0"/>
                <a:cs typeface="Poppins" panose="020B0604020202020204" charset="0"/>
              </a:rPr>
              <a:t> </a:t>
            </a:r>
            <a:endParaRPr lang="tr-TR" sz="1600" dirty="0">
              <a:solidFill>
                <a:prstClr val="black"/>
              </a:solidFill>
              <a:latin typeface="Telegraf" panose="020B0604020202020204" charset="-94"/>
              <a:ea typeface="Roboto" panose="020B0604020202020204" charset="0"/>
              <a:cs typeface="Poppins" panose="020B0604020202020204" charset="0"/>
            </a:endParaRPr>
          </a:p>
        </p:txBody>
      </p:sp>
    </p:spTree>
    <p:extLst>
      <p:ext uri="{BB962C8B-B14F-4D97-AF65-F5344CB8AC3E}">
        <p14:creationId xmlns:p14="http://schemas.microsoft.com/office/powerpoint/2010/main" val="2512442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112819" y="0"/>
            <a:ext cx="18436638" cy="10287000"/>
          </a:xfrm>
          <a:prstGeom prst="rect">
            <a:avLst/>
          </a:prstGeom>
        </p:spPr>
      </p:pic>
      <p:graphicFrame>
        <p:nvGraphicFramePr>
          <p:cNvPr id="3" name="Diyagram 2"/>
          <p:cNvGraphicFramePr/>
          <p:nvPr>
            <p:extLst>
              <p:ext uri="{D42A27DB-BD31-4B8C-83A1-F6EECF244321}">
                <p14:modId xmlns:p14="http://schemas.microsoft.com/office/powerpoint/2010/main" val="1910048610"/>
              </p:ext>
            </p:extLst>
          </p:nvPr>
        </p:nvGraphicFramePr>
        <p:xfrm>
          <a:off x="9939" y="4991100"/>
          <a:ext cx="49530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669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066232" y="2974765"/>
            <a:ext cx="8228260" cy="8241997"/>
          </a:xfrm>
          <a:custGeom>
            <a:avLst/>
            <a:gdLst/>
            <a:ahLst/>
            <a:cxnLst/>
            <a:rect l="l" t="t" r="r" b="b"/>
            <a:pathLst>
              <a:path w="8228260" h="8241997">
                <a:moveTo>
                  <a:pt x="8228260" y="0"/>
                </a:moveTo>
                <a:lnTo>
                  <a:pt x="0" y="0"/>
                </a:lnTo>
                <a:lnTo>
                  <a:pt x="0" y="8241997"/>
                </a:lnTo>
                <a:lnTo>
                  <a:pt x="8228260" y="8241997"/>
                </a:lnTo>
                <a:lnTo>
                  <a:pt x="822826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169167" y="-1517104"/>
            <a:ext cx="10237666" cy="8797994"/>
            <a:chOff x="0" y="0"/>
            <a:chExt cx="812800" cy="698500"/>
          </a:xfrm>
        </p:grpSpPr>
        <p:sp>
          <p:nvSpPr>
            <p:cNvPr id="4" name="Freeform 4"/>
            <p:cNvSpPr/>
            <p:nvPr/>
          </p:nvSpPr>
          <p:spPr>
            <a:xfrm>
              <a:off x="4211" y="0"/>
              <a:ext cx="804378" cy="698500"/>
            </a:xfrm>
            <a:custGeom>
              <a:avLst/>
              <a:gdLst/>
              <a:ahLst/>
              <a:cxnLst/>
              <a:rect l="l" t="t" r="r" b="b"/>
              <a:pathLst>
                <a:path w="804378" h="698500">
                  <a:moveTo>
                    <a:pt x="797560" y="368205"/>
                  </a:moveTo>
                  <a:lnTo>
                    <a:pt x="616418" y="679545"/>
                  </a:lnTo>
                  <a:cubicBezTo>
                    <a:pt x="609590" y="691280"/>
                    <a:pt x="597036" y="698500"/>
                    <a:pt x="583459" y="698500"/>
                  </a:cubicBezTo>
                  <a:lnTo>
                    <a:pt x="220919" y="698500"/>
                  </a:lnTo>
                  <a:cubicBezTo>
                    <a:pt x="207342" y="698500"/>
                    <a:pt x="194788" y="691280"/>
                    <a:pt x="187960" y="679545"/>
                  </a:cubicBezTo>
                  <a:lnTo>
                    <a:pt x="6818" y="368205"/>
                  </a:lnTo>
                  <a:cubicBezTo>
                    <a:pt x="0" y="356488"/>
                    <a:pt x="0" y="342012"/>
                    <a:pt x="6818" y="330295"/>
                  </a:cubicBezTo>
                  <a:lnTo>
                    <a:pt x="187960" y="18955"/>
                  </a:lnTo>
                  <a:cubicBezTo>
                    <a:pt x="194788" y="7220"/>
                    <a:pt x="207342" y="0"/>
                    <a:pt x="220919" y="0"/>
                  </a:cubicBezTo>
                  <a:lnTo>
                    <a:pt x="583459" y="0"/>
                  </a:lnTo>
                  <a:cubicBezTo>
                    <a:pt x="597036" y="0"/>
                    <a:pt x="609590" y="7220"/>
                    <a:pt x="616418" y="18955"/>
                  </a:cubicBezTo>
                  <a:lnTo>
                    <a:pt x="797560" y="330295"/>
                  </a:lnTo>
                  <a:cubicBezTo>
                    <a:pt x="804378" y="342012"/>
                    <a:pt x="804378" y="356488"/>
                    <a:pt x="797560" y="368205"/>
                  </a:cubicBezTo>
                  <a:close/>
                </a:path>
              </a:pathLst>
            </a:custGeom>
            <a:gradFill rotWithShape="1">
              <a:gsLst>
                <a:gs pos="0">
                  <a:srgbClr val="8C52FF">
                    <a:alpha val="100000"/>
                  </a:srgbClr>
                </a:gs>
                <a:gs pos="100000">
                  <a:srgbClr val="5CE1E6">
                    <a:alpha val="100000"/>
                  </a:srgbClr>
                </a:gs>
              </a:gsLst>
              <a:lin ang="0"/>
            </a:gra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947614" y="1928389"/>
            <a:ext cx="7275275" cy="6252190"/>
            <a:chOff x="0" y="0"/>
            <a:chExt cx="812800" cy="698500"/>
          </a:xfrm>
        </p:grpSpPr>
        <p:sp>
          <p:nvSpPr>
            <p:cNvPr id="7" name="Freeform 7"/>
            <p:cNvSpPr/>
            <p:nvPr/>
          </p:nvSpPr>
          <p:spPr>
            <a:xfrm>
              <a:off x="5926" y="0"/>
              <a:ext cx="800948" cy="698500"/>
            </a:xfrm>
            <a:custGeom>
              <a:avLst/>
              <a:gdLst/>
              <a:ahLst/>
              <a:cxnLst/>
              <a:rect l="l" t="t" r="r" b="b"/>
              <a:pathLst>
                <a:path w="800948" h="698500">
                  <a:moveTo>
                    <a:pt x="791355" y="375924"/>
                  </a:moveTo>
                  <a:lnTo>
                    <a:pt x="619193" y="671826"/>
                  </a:lnTo>
                  <a:cubicBezTo>
                    <a:pt x="609585" y="688340"/>
                    <a:pt x="591920" y="698500"/>
                    <a:pt x="572814" y="698500"/>
                  </a:cubicBezTo>
                  <a:lnTo>
                    <a:pt x="228134" y="698500"/>
                  </a:lnTo>
                  <a:cubicBezTo>
                    <a:pt x="209028" y="698500"/>
                    <a:pt x="191363" y="688340"/>
                    <a:pt x="181755" y="671826"/>
                  </a:cubicBezTo>
                  <a:lnTo>
                    <a:pt x="9593" y="375924"/>
                  </a:lnTo>
                  <a:cubicBezTo>
                    <a:pt x="0" y="359435"/>
                    <a:pt x="0" y="339065"/>
                    <a:pt x="9593" y="322576"/>
                  </a:cubicBezTo>
                  <a:lnTo>
                    <a:pt x="181755" y="26674"/>
                  </a:lnTo>
                  <a:cubicBezTo>
                    <a:pt x="191363" y="10159"/>
                    <a:pt x="209028" y="0"/>
                    <a:pt x="228134" y="0"/>
                  </a:cubicBezTo>
                  <a:lnTo>
                    <a:pt x="572814" y="0"/>
                  </a:lnTo>
                  <a:cubicBezTo>
                    <a:pt x="591920" y="0"/>
                    <a:pt x="609585" y="10159"/>
                    <a:pt x="619193" y="26674"/>
                  </a:cubicBezTo>
                  <a:lnTo>
                    <a:pt x="791355" y="322576"/>
                  </a:lnTo>
                  <a:cubicBezTo>
                    <a:pt x="800948" y="339065"/>
                    <a:pt x="800948" y="359435"/>
                    <a:pt x="791355" y="375924"/>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8699167" y="7405336"/>
            <a:ext cx="13458936" cy="8797994"/>
            <a:chOff x="0" y="0"/>
            <a:chExt cx="1068547" cy="698500"/>
          </a:xfrm>
        </p:grpSpPr>
        <p:sp>
          <p:nvSpPr>
            <p:cNvPr id="12" name="Freeform 12"/>
            <p:cNvSpPr/>
            <p:nvPr/>
          </p:nvSpPr>
          <p:spPr>
            <a:xfrm>
              <a:off x="3203" y="0"/>
              <a:ext cx="1062140" cy="698500"/>
            </a:xfrm>
            <a:custGeom>
              <a:avLst/>
              <a:gdLst/>
              <a:ahLst/>
              <a:cxnLst/>
              <a:rect l="l" t="t" r="r" b="b"/>
              <a:pathLst>
                <a:path w="1062140" h="698500">
                  <a:moveTo>
                    <a:pt x="1056955" y="363669"/>
                  </a:moveTo>
                  <a:lnTo>
                    <a:pt x="870533" y="684081"/>
                  </a:lnTo>
                  <a:cubicBezTo>
                    <a:pt x="865339" y="693008"/>
                    <a:pt x="855790" y="698500"/>
                    <a:pt x="845462" y="698500"/>
                  </a:cubicBezTo>
                  <a:lnTo>
                    <a:pt x="216679" y="698500"/>
                  </a:lnTo>
                  <a:cubicBezTo>
                    <a:pt x="206351" y="698500"/>
                    <a:pt x="196802" y="693008"/>
                    <a:pt x="191608" y="684081"/>
                  </a:cubicBezTo>
                  <a:lnTo>
                    <a:pt x="5186" y="363669"/>
                  </a:lnTo>
                  <a:cubicBezTo>
                    <a:pt x="0" y="354756"/>
                    <a:pt x="0" y="343744"/>
                    <a:pt x="5186" y="334831"/>
                  </a:cubicBezTo>
                  <a:lnTo>
                    <a:pt x="191608" y="14419"/>
                  </a:lnTo>
                  <a:cubicBezTo>
                    <a:pt x="196802" y="5492"/>
                    <a:pt x="206351" y="0"/>
                    <a:pt x="216679" y="0"/>
                  </a:cubicBezTo>
                  <a:lnTo>
                    <a:pt x="845462" y="0"/>
                  </a:lnTo>
                  <a:cubicBezTo>
                    <a:pt x="855790" y="0"/>
                    <a:pt x="865339" y="5492"/>
                    <a:pt x="870533" y="14419"/>
                  </a:cubicBezTo>
                  <a:lnTo>
                    <a:pt x="1056955" y="334831"/>
                  </a:lnTo>
                  <a:cubicBezTo>
                    <a:pt x="1062140" y="343744"/>
                    <a:pt x="1062140" y="354756"/>
                    <a:pt x="1056955" y="363669"/>
                  </a:cubicBezTo>
                  <a:close/>
                </a:path>
              </a:pathLst>
            </a:custGeom>
            <a:gradFill rotWithShape="1">
              <a:gsLst>
                <a:gs pos="0">
                  <a:srgbClr val="8C52FF">
                    <a:alpha val="100000"/>
                  </a:srgbClr>
                </a:gs>
                <a:gs pos="100000">
                  <a:srgbClr val="5CE1E6">
                    <a:alpha val="100000"/>
                  </a:srgbClr>
                </a:gs>
              </a:gsLst>
              <a:lin ang="0"/>
            </a:gradFill>
          </p:spPr>
        </p:sp>
        <p:sp>
          <p:nvSpPr>
            <p:cNvPr id="13" name="TextBox 13"/>
            <p:cNvSpPr txBox="1"/>
            <p:nvPr/>
          </p:nvSpPr>
          <p:spPr>
            <a:xfrm>
              <a:off x="114300" y="-38100"/>
              <a:ext cx="83994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6168510" y="-1348168"/>
            <a:ext cx="4590041" cy="3944567"/>
            <a:chOff x="0" y="0"/>
            <a:chExt cx="812800" cy="698500"/>
          </a:xfrm>
        </p:grpSpPr>
        <p:sp>
          <p:nvSpPr>
            <p:cNvPr id="20" name="Freeform 20"/>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8947368" y="8314717"/>
            <a:ext cx="4590041" cy="3944567"/>
            <a:chOff x="0" y="0"/>
            <a:chExt cx="812800" cy="698500"/>
          </a:xfrm>
        </p:grpSpPr>
        <p:sp>
          <p:nvSpPr>
            <p:cNvPr id="23" name="Freeform 23"/>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12409744" y="90467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6" name="Freeform 26"/>
          <p:cNvSpPr/>
          <p:nvPr/>
        </p:nvSpPr>
        <p:spPr>
          <a:xfrm>
            <a:off x="16331931" y="1380831"/>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27" name="Group 27"/>
          <p:cNvGrpSpPr/>
          <p:nvPr/>
        </p:nvGrpSpPr>
        <p:grpSpPr>
          <a:xfrm>
            <a:off x="655438" y="844015"/>
            <a:ext cx="9108642" cy="8015271"/>
            <a:chOff x="0" y="0"/>
            <a:chExt cx="2508622" cy="2111018"/>
          </a:xfrm>
        </p:grpSpPr>
        <p:sp>
          <p:nvSpPr>
            <p:cNvPr id="28" name="Freeform 28"/>
            <p:cNvSpPr/>
            <p:nvPr/>
          </p:nvSpPr>
          <p:spPr>
            <a:xfrm>
              <a:off x="0" y="0"/>
              <a:ext cx="2508622" cy="2111018"/>
            </a:xfrm>
            <a:custGeom>
              <a:avLst/>
              <a:gdLst/>
              <a:ahLst/>
              <a:cxnLst/>
              <a:rect l="l" t="t" r="r" b="b"/>
              <a:pathLst>
                <a:path w="2508622" h="2111018">
                  <a:moveTo>
                    <a:pt x="21133" y="0"/>
                  </a:moveTo>
                  <a:lnTo>
                    <a:pt x="2487489" y="0"/>
                  </a:lnTo>
                  <a:cubicBezTo>
                    <a:pt x="2493094" y="0"/>
                    <a:pt x="2498469" y="2227"/>
                    <a:pt x="2502432" y="6190"/>
                  </a:cubicBezTo>
                  <a:cubicBezTo>
                    <a:pt x="2506396" y="10153"/>
                    <a:pt x="2508622" y="15528"/>
                    <a:pt x="2508622" y="21133"/>
                  </a:cubicBezTo>
                  <a:lnTo>
                    <a:pt x="2508622" y="2089885"/>
                  </a:lnTo>
                  <a:cubicBezTo>
                    <a:pt x="2508622" y="2095490"/>
                    <a:pt x="2506396" y="2100865"/>
                    <a:pt x="2502432" y="2104828"/>
                  </a:cubicBezTo>
                  <a:cubicBezTo>
                    <a:pt x="2498469" y="2108792"/>
                    <a:pt x="2493094" y="2111018"/>
                    <a:pt x="2487489" y="2111018"/>
                  </a:cubicBezTo>
                  <a:lnTo>
                    <a:pt x="21133" y="2111018"/>
                  </a:lnTo>
                  <a:cubicBezTo>
                    <a:pt x="15528" y="2111018"/>
                    <a:pt x="10153" y="2108792"/>
                    <a:pt x="6190" y="2104828"/>
                  </a:cubicBezTo>
                  <a:cubicBezTo>
                    <a:pt x="2227" y="2100865"/>
                    <a:pt x="0" y="2095490"/>
                    <a:pt x="0" y="2089885"/>
                  </a:cubicBezTo>
                  <a:lnTo>
                    <a:pt x="0" y="21133"/>
                  </a:lnTo>
                  <a:cubicBezTo>
                    <a:pt x="0" y="15528"/>
                    <a:pt x="2227" y="10153"/>
                    <a:pt x="6190" y="6190"/>
                  </a:cubicBezTo>
                  <a:cubicBezTo>
                    <a:pt x="10153" y="2227"/>
                    <a:pt x="15528" y="0"/>
                    <a:pt x="21133" y="0"/>
                  </a:cubicBezTo>
                  <a:close/>
                </a:path>
              </a:pathLst>
            </a:custGeom>
            <a:gradFill rotWithShape="1">
              <a:gsLst>
                <a:gs pos="0">
                  <a:srgbClr val="8C52FF">
                    <a:alpha val="100000"/>
                  </a:srgbClr>
                </a:gs>
                <a:gs pos="100000">
                  <a:srgbClr val="5CE1E6">
                    <a:alpha val="100000"/>
                  </a:srgbClr>
                </a:gs>
              </a:gsLst>
              <a:lin ang="5400000"/>
            </a:gradFill>
          </p:spPr>
        </p:sp>
        <p:sp>
          <p:nvSpPr>
            <p:cNvPr id="29" name="TextBox 29"/>
            <p:cNvSpPr txBox="1"/>
            <p:nvPr/>
          </p:nvSpPr>
          <p:spPr>
            <a:xfrm>
              <a:off x="0" y="-38100"/>
              <a:ext cx="2508622" cy="2149118"/>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4668220" y="406077"/>
            <a:ext cx="1019202" cy="875876"/>
            <a:chOff x="0" y="0"/>
            <a:chExt cx="812800" cy="698500"/>
          </a:xfrm>
        </p:grpSpPr>
        <p:sp>
          <p:nvSpPr>
            <p:cNvPr id="32" name="Freeform 32"/>
            <p:cNvSpPr/>
            <p:nvPr/>
          </p:nvSpPr>
          <p:spPr>
            <a:xfrm>
              <a:off x="11669" y="0"/>
              <a:ext cx="789462" cy="698500"/>
            </a:xfrm>
            <a:custGeom>
              <a:avLst/>
              <a:gdLst/>
              <a:ahLst/>
              <a:cxnLst/>
              <a:rect l="l" t="t" r="r" b="b"/>
              <a:pathLst>
                <a:path w="789462" h="698500">
                  <a:moveTo>
                    <a:pt x="770571" y="401775"/>
                  </a:moveTo>
                  <a:lnTo>
                    <a:pt x="628491" y="645975"/>
                  </a:lnTo>
                  <a:cubicBezTo>
                    <a:pt x="609571" y="678494"/>
                    <a:pt x="574786" y="698500"/>
                    <a:pt x="537162" y="698500"/>
                  </a:cubicBezTo>
                  <a:lnTo>
                    <a:pt x="252300" y="698500"/>
                  </a:lnTo>
                  <a:cubicBezTo>
                    <a:pt x="214676" y="698500"/>
                    <a:pt x="179891" y="678494"/>
                    <a:pt x="160971" y="645975"/>
                  </a:cubicBezTo>
                  <a:lnTo>
                    <a:pt x="18891" y="401775"/>
                  </a:lnTo>
                  <a:cubicBezTo>
                    <a:pt x="0" y="369306"/>
                    <a:pt x="0" y="329194"/>
                    <a:pt x="18891" y="296725"/>
                  </a:cubicBezTo>
                  <a:lnTo>
                    <a:pt x="160971" y="52525"/>
                  </a:lnTo>
                  <a:cubicBezTo>
                    <a:pt x="179891" y="20006"/>
                    <a:pt x="214676" y="0"/>
                    <a:pt x="252300" y="0"/>
                  </a:cubicBezTo>
                  <a:lnTo>
                    <a:pt x="537162" y="0"/>
                  </a:lnTo>
                  <a:cubicBezTo>
                    <a:pt x="574786" y="0"/>
                    <a:pt x="609571" y="20006"/>
                    <a:pt x="628491" y="52525"/>
                  </a:cubicBezTo>
                  <a:lnTo>
                    <a:pt x="770571" y="296725"/>
                  </a:lnTo>
                  <a:cubicBezTo>
                    <a:pt x="789462" y="329194"/>
                    <a:pt x="789462" y="369306"/>
                    <a:pt x="770571" y="401775"/>
                  </a:cubicBezTo>
                  <a:close/>
                </a:path>
              </a:pathLst>
            </a:custGeom>
            <a:solidFill>
              <a:srgbClr val="FFFFFF"/>
            </a:solidFill>
            <a:ln w="66675" cap="sq">
              <a:gradFill>
                <a:gsLst>
                  <a:gs pos="0">
                    <a:srgbClr val="8C52FF">
                      <a:alpha val="100000"/>
                    </a:srgbClr>
                  </a:gs>
                  <a:gs pos="100000">
                    <a:srgbClr val="5CE1E6">
                      <a:alpha val="100000"/>
                    </a:srgbClr>
                  </a:gs>
                </a:gsLst>
                <a:lin ang="0"/>
              </a:gradFill>
              <a:prstDash val="solid"/>
              <a:miter/>
            </a:ln>
          </p:spPr>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4920849" y="587043"/>
            <a:ext cx="513945" cy="513945"/>
          </a:xfrm>
          <a:custGeom>
            <a:avLst/>
            <a:gdLst/>
            <a:ahLst/>
            <a:cxnLst/>
            <a:rect l="l" t="t" r="r" b="b"/>
            <a:pathLst>
              <a:path w="513945" h="513945">
                <a:moveTo>
                  <a:pt x="0" y="0"/>
                </a:moveTo>
                <a:lnTo>
                  <a:pt x="513945" y="0"/>
                </a:lnTo>
                <a:lnTo>
                  <a:pt x="513945" y="513945"/>
                </a:lnTo>
                <a:lnTo>
                  <a:pt x="0" y="513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6" name="Dikdörtgen 35"/>
          <p:cNvSpPr/>
          <p:nvPr/>
        </p:nvSpPr>
        <p:spPr>
          <a:xfrm>
            <a:off x="670668" y="2517089"/>
            <a:ext cx="9144000" cy="5509200"/>
          </a:xfrm>
          <a:prstGeom prst="rect">
            <a:avLst/>
          </a:prstGeom>
        </p:spPr>
        <p:txBody>
          <a:bodyPr>
            <a:spAutoFit/>
          </a:bodyPr>
          <a:lstStyle/>
          <a:p>
            <a:pPr algn="ctr"/>
            <a:r>
              <a:rPr lang="tr-TR" sz="4400" b="1" dirty="0" smtClean="0">
                <a:latin typeface="Telegraf Bold" panose="020B0604020202020204" charset="0"/>
                <a:cs typeface="Telegraf Bold" panose="020B0604020202020204" charset="0"/>
              </a:rPr>
              <a:t>Hiç </a:t>
            </a:r>
            <a:r>
              <a:rPr lang="tr-TR" sz="4400" b="1" dirty="0">
                <a:latin typeface="Telegraf Bold" panose="020B0604020202020204" charset="0"/>
                <a:cs typeface="Telegraf Bold" panose="020B0604020202020204" charset="0"/>
              </a:rPr>
              <a:t>yorulmadan çalışan bir araştırma asistanınız olduğunu </a:t>
            </a:r>
            <a:r>
              <a:rPr lang="tr-TR" sz="4400" b="1" dirty="0" smtClean="0">
                <a:latin typeface="Telegraf Bold" panose="020B0604020202020204" charset="0"/>
                <a:cs typeface="Telegraf Bold" panose="020B0604020202020204" charset="0"/>
              </a:rPr>
              <a:t>düşünün!</a:t>
            </a:r>
          </a:p>
          <a:p>
            <a:pPr algn="ctr"/>
            <a:endParaRPr lang="tr-TR" sz="4400" b="1" dirty="0">
              <a:latin typeface="Telegraf Bold" panose="020B0604020202020204" charset="0"/>
              <a:cs typeface="Telegraf Bold" panose="020B0604020202020204" charset="0"/>
            </a:endParaRPr>
          </a:p>
          <a:p>
            <a:pPr algn="ctr"/>
            <a:r>
              <a:rPr lang="tr-TR" sz="4400" b="1" dirty="0">
                <a:latin typeface="Telegraf Bold" panose="020B0604020202020204" charset="0"/>
                <a:cs typeface="Telegraf Bold" panose="020B0604020202020204" charset="0"/>
              </a:rPr>
              <a:t>İyi bir </a:t>
            </a:r>
            <a:r>
              <a:rPr lang="tr-TR" sz="4400" b="1" dirty="0" err="1" smtClean="0">
                <a:latin typeface="Telegraf Bold" panose="020B0604020202020204" charset="0"/>
                <a:cs typeface="Telegraf Bold" panose="020B0604020202020204" charset="0"/>
              </a:rPr>
              <a:t>review</a:t>
            </a:r>
            <a:r>
              <a:rPr lang="tr-TR" sz="4400" b="1" dirty="0" smtClean="0">
                <a:latin typeface="Telegraf Bold" panose="020B0604020202020204" charset="0"/>
                <a:cs typeface="Telegraf Bold" panose="020B0604020202020204" charset="0"/>
              </a:rPr>
              <a:t> </a:t>
            </a:r>
            <a:r>
              <a:rPr lang="tr-TR" sz="4400" b="1" dirty="0" err="1" smtClean="0">
                <a:latin typeface="Telegraf Bold" panose="020B0604020202020204" charset="0"/>
                <a:cs typeface="Telegraf Bold" panose="020B0604020202020204" charset="0"/>
              </a:rPr>
              <a:t>article</a:t>
            </a:r>
            <a:r>
              <a:rPr lang="tr-TR" sz="4400" b="1" dirty="0" smtClean="0">
                <a:latin typeface="Telegraf Bold" panose="020B0604020202020204" charset="0"/>
                <a:cs typeface="Telegraf Bold" panose="020B0604020202020204" charset="0"/>
              </a:rPr>
              <a:t> </a:t>
            </a:r>
            <a:r>
              <a:rPr lang="tr-TR" sz="4400" b="1" dirty="0">
                <a:latin typeface="Telegraf Bold" panose="020B0604020202020204" charset="0"/>
                <a:cs typeface="Telegraf Bold" panose="020B0604020202020204" charset="0"/>
              </a:rPr>
              <a:t>yazmak için </a:t>
            </a:r>
            <a:r>
              <a:rPr lang="tr-TR" sz="4400" b="1" dirty="0" smtClean="0">
                <a:latin typeface="Telegraf Bold" panose="020B0604020202020204" charset="0"/>
                <a:cs typeface="Telegraf Bold" panose="020B0604020202020204" charset="0"/>
              </a:rPr>
              <a:t>okumanız </a:t>
            </a:r>
            <a:r>
              <a:rPr lang="tr-TR" sz="4400" b="1" dirty="0">
                <a:latin typeface="Telegraf Bold" panose="020B0604020202020204" charset="0"/>
                <a:cs typeface="Telegraf Bold" panose="020B0604020202020204" charset="0"/>
              </a:rPr>
              <a:t>gereken yayın </a:t>
            </a:r>
            <a:r>
              <a:rPr lang="tr-TR" sz="4400" b="1" dirty="0" smtClean="0">
                <a:latin typeface="Telegraf Bold" panose="020B0604020202020204" charset="0"/>
                <a:cs typeface="Telegraf Bold" panose="020B0604020202020204" charset="0"/>
              </a:rPr>
              <a:t>için sihirli sayı: </a:t>
            </a:r>
            <a:r>
              <a:rPr lang="tr-TR" sz="4400" b="1" dirty="0">
                <a:latin typeface="Telegraf Bold" panose="020B0604020202020204" charset="0"/>
                <a:cs typeface="Telegraf Bold" panose="020B0604020202020204" charset="0"/>
              </a:rPr>
              <a:t>50 </a:t>
            </a:r>
          </a:p>
          <a:p>
            <a:pPr algn="ctr"/>
            <a:endParaRPr lang="tr-TR" sz="4400" b="1" dirty="0">
              <a:latin typeface="Telegraf Bold" panose="020B0604020202020204" charset="0"/>
              <a:cs typeface="Telegraf Bold" panose="020B0604020202020204" charset="0"/>
            </a:endParaRPr>
          </a:p>
        </p:txBody>
      </p:sp>
      <p:grpSp>
        <p:nvGrpSpPr>
          <p:cNvPr id="37" name="Group 12"/>
          <p:cNvGrpSpPr/>
          <p:nvPr/>
        </p:nvGrpSpPr>
        <p:grpSpPr>
          <a:xfrm>
            <a:off x="10264604" y="2109283"/>
            <a:ext cx="6719695" cy="5835923"/>
            <a:chOff x="0" y="0"/>
            <a:chExt cx="4049156" cy="3516612"/>
          </a:xfrm>
        </p:grpSpPr>
        <p:sp>
          <p:nvSpPr>
            <p:cNvPr id="38" name="Freeform 13"/>
            <p:cNvSpPr/>
            <p:nvPr/>
          </p:nvSpPr>
          <p:spPr>
            <a:xfrm>
              <a:off x="55383" y="0"/>
              <a:ext cx="3938389" cy="3516612"/>
            </a:xfrm>
            <a:custGeom>
              <a:avLst/>
              <a:gdLst/>
              <a:ahLst/>
              <a:cxnLst/>
              <a:rect l="l" t="t" r="r" b="b"/>
              <a:pathLst>
                <a:path w="3938389" h="3516612">
                  <a:moveTo>
                    <a:pt x="2690112" y="0"/>
                  </a:moveTo>
                  <a:lnTo>
                    <a:pt x="1248278" y="0"/>
                  </a:lnTo>
                  <a:cubicBezTo>
                    <a:pt x="1068011" y="0"/>
                    <a:pt x="901472" y="96287"/>
                    <a:pt x="811529" y="252514"/>
                  </a:cubicBezTo>
                  <a:lnTo>
                    <a:pt x="89994" y="1505792"/>
                  </a:lnTo>
                  <a:cubicBezTo>
                    <a:pt x="0" y="1662107"/>
                    <a:pt x="0" y="1854505"/>
                    <a:pt x="89994" y="2010820"/>
                  </a:cubicBezTo>
                  <a:lnTo>
                    <a:pt x="811529" y="3264098"/>
                  </a:lnTo>
                  <a:cubicBezTo>
                    <a:pt x="901472" y="3420325"/>
                    <a:pt x="1068011" y="3516612"/>
                    <a:pt x="1248278" y="3516612"/>
                  </a:cubicBezTo>
                  <a:lnTo>
                    <a:pt x="2690112" y="3516612"/>
                  </a:lnTo>
                  <a:cubicBezTo>
                    <a:pt x="2870379" y="3516612"/>
                    <a:pt x="3036918" y="3420325"/>
                    <a:pt x="3126861" y="3264098"/>
                  </a:cubicBezTo>
                  <a:lnTo>
                    <a:pt x="3848396" y="2010820"/>
                  </a:lnTo>
                  <a:cubicBezTo>
                    <a:pt x="3938390" y="1854505"/>
                    <a:pt x="3938390" y="1662107"/>
                    <a:pt x="3848396" y="1505792"/>
                  </a:cubicBezTo>
                  <a:lnTo>
                    <a:pt x="3126861" y="252514"/>
                  </a:lnTo>
                  <a:cubicBezTo>
                    <a:pt x="3036918" y="96287"/>
                    <a:pt x="2870379" y="0"/>
                    <a:pt x="2690112" y="0"/>
                  </a:cubicBezTo>
                  <a:close/>
                </a:path>
              </a:pathLst>
            </a:custGeom>
            <a:blipFill>
              <a:blip r:embed="rId10"/>
              <a:stretch>
                <a:fillRect l="-17657" r="-17657"/>
              </a:stretch>
            </a:blipFill>
            <a:ln w="209550" cap="rnd">
              <a:solidFill>
                <a:srgbClr val="FFFFFF"/>
              </a:solidFill>
              <a:prstDash val="solid"/>
              <a:round/>
            </a:ln>
          </p:spPr>
        </p:sp>
      </p:grpSp>
    </p:spTree>
    <p:extLst>
      <p:ext uri="{BB962C8B-B14F-4D97-AF65-F5344CB8AC3E}">
        <p14:creationId xmlns:p14="http://schemas.microsoft.com/office/powerpoint/2010/main" val="4281763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066232" y="2974765"/>
            <a:ext cx="8228260" cy="8241997"/>
          </a:xfrm>
          <a:custGeom>
            <a:avLst/>
            <a:gdLst/>
            <a:ahLst/>
            <a:cxnLst/>
            <a:rect l="l" t="t" r="r" b="b"/>
            <a:pathLst>
              <a:path w="8228260" h="8241997">
                <a:moveTo>
                  <a:pt x="8228260" y="0"/>
                </a:moveTo>
                <a:lnTo>
                  <a:pt x="0" y="0"/>
                </a:lnTo>
                <a:lnTo>
                  <a:pt x="0" y="8241997"/>
                </a:lnTo>
                <a:lnTo>
                  <a:pt x="8228260" y="8241997"/>
                </a:lnTo>
                <a:lnTo>
                  <a:pt x="8228260" y="0"/>
                </a:lnTo>
                <a:close/>
              </a:path>
            </a:pathLst>
          </a:custGeom>
          <a:blipFill>
            <a:blip r:embed="rId2">
              <a:alphaModFix amt="25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3169167" y="-1517104"/>
            <a:ext cx="10237666" cy="8797994"/>
            <a:chOff x="0" y="0"/>
            <a:chExt cx="812800" cy="698500"/>
          </a:xfrm>
        </p:grpSpPr>
        <p:sp>
          <p:nvSpPr>
            <p:cNvPr id="4" name="Freeform 4"/>
            <p:cNvSpPr/>
            <p:nvPr/>
          </p:nvSpPr>
          <p:spPr>
            <a:xfrm>
              <a:off x="4211" y="0"/>
              <a:ext cx="804378" cy="698500"/>
            </a:xfrm>
            <a:custGeom>
              <a:avLst/>
              <a:gdLst/>
              <a:ahLst/>
              <a:cxnLst/>
              <a:rect l="l" t="t" r="r" b="b"/>
              <a:pathLst>
                <a:path w="804378" h="698500">
                  <a:moveTo>
                    <a:pt x="797560" y="368205"/>
                  </a:moveTo>
                  <a:lnTo>
                    <a:pt x="616418" y="679545"/>
                  </a:lnTo>
                  <a:cubicBezTo>
                    <a:pt x="609590" y="691280"/>
                    <a:pt x="597036" y="698500"/>
                    <a:pt x="583459" y="698500"/>
                  </a:cubicBezTo>
                  <a:lnTo>
                    <a:pt x="220919" y="698500"/>
                  </a:lnTo>
                  <a:cubicBezTo>
                    <a:pt x="207342" y="698500"/>
                    <a:pt x="194788" y="691280"/>
                    <a:pt x="187960" y="679545"/>
                  </a:cubicBezTo>
                  <a:lnTo>
                    <a:pt x="6818" y="368205"/>
                  </a:lnTo>
                  <a:cubicBezTo>
                    <a:pt x="0" y="356488"/>
                    <a:pt x="0" y="342012"/>
                    <a:pt x="6818" y="330295"/>
                  </a:cubicBezTo>
                  <a:lnTo>
                    <a:pt x="187960" y="18955"/>
                  </a:lnTo>
                  <a:cubicBezTo>
                    <a:pt x="194788" y="7220"/>
                    <a:pt x="207342" y="0"/>
                    <a:pt x="220919" y="0"/>
                  </a:cubicBezTo>
                  <a:lnTo>
                    <a:pt x="583459" y="0"/>
                  </a:lnTo>
                  <a:cubicBezTo>
                    <a:pt x="597036" y="0"/>
                    <a:pt x="609590" y="7220"/>
                    <a:pt x="616418" y="18955"/>
                  </a:cubicBezTo>
                  <a:lnTo>
                    <a:pt x="797560" y="330295"/>
                  </a:lnTo>
                  <a:cubicBezTo>
                    <a:pt x="804378" y="342012"/>
                    <a:pt x="804378" y="356488"/>
                    <a:pt x="797560" y="368205"/>
                  </a:cubicBezTo>
                  <a:close/>
                </a:path>
              </a:pathLst>
            </a:custGeom>
            <a:gradFill rotWithShape="1">
              <a:gsLst>
                <a:gs pos="0">
                  <a:srgbClr val="8C52FF">
                    <a:alpha val="100000"/>
                  </a:srgbClr>
                </a:gs>
                <a:gs pos="100000">
                  <a:srgbClr val="5CE1E6">
                    <a:alpha val="100000"/>
                  </a:srgbClr>
                </a:gs>
              </a:gsLst>
              <a:lin ang="0"/>
            </a:gradFill>
          </p:spPr>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80362" y="1028700"/>
            <a:ext cx="7275275" cy="6252190"/>
            <a:chOff x="0" y="0"/>
            <a:chExt cx="812800" cy="698500"/>
          </a:xfrm>
        </p:grpSpPr>
        <p:sp>
          <p:nvSpPr>
            <p:cNvPr id="7" name="Freeform 7"/>
            <p:cNvSpPr/>
            <p:nvPr/>
          </p:nvSpPr>
          <p:spPr>
            <a:xfrm>
              <a:off x="5926" y="0"/>
              <a:ext cx="800948" cy="698500"/>
            </a:xfrm>
            <a:custGeom>
              <a:avLst/>
              <a:gdLst/>
              <a:ahLst/>
              <a:cxnLst/>
              <a:rect l="l" t="t" r="r" b="b"/>
              <a:pathLst>
                <a:path w="800948" h="698500">
                  <a:moveTo>
                    <a:pt x="791355" y="375924"/>
                  </a:moveTo>
                  <a:lnTo>
                    <a:pt x="619193" y="671826"/>
                  </a:lnTo>
                  <a:cubicBezTo>
                    <a:pt x="609585" y="688340"/>
                    <a:pt x="591920" y="698500"/>
                    <a:pt x="572814" y="698500"/>
                  </a:cubicBezTo>
                  <a:lnTo>
                    <a:pt x="228134" y="698500"/>
                  </a:lnTo>
                  <a:cubicBezTo>
                    <a:pt x="209028" y="698500"/>
                    <a:pt x="191363" y="688340"/>
                    <a:pt x="181755" y="671826"/>
                  </a:cubicBezTo>
                  <a:lnTo>
                    <a:pt x="9593" y="375924"/>
                  </a:lnTo>
                  <a:cubicBezTo>
                    <a:pt x="0" y="359435"/>
                    <a:pt x="0" y="339065"/>
                    <a:pt x="9593" y="322576"/>
                  </a:cubicBezTo>
                  <a:lnTo>
                    <a:pt x="181755" y="26674"/>
                  </a:lnTo>
                  <a:cubicBezTo>
                    <a:pt x="191363" y="10159"/>
                    <a:pt x="209028" y="0"/>
                    <a:pt x="228134" y="0"/>
                  </a:cubicBezTo>
                  <a:lnTo>
                    <a:pt x="572814" y="0"/>
                  </a:lnTo>
                  <a:cubicBezTo>
                    <a:pt x="591920" y="0"/>
                    <a:pt x="609585" y="10159"/>
                    <a:pt x="619193" y="26674"/>
                  </a:cubicBezTo>
                  <a:lnTo>
                    <a:pt x="791355" y="322576"/>
                  </a:lnTo>
                  <a:cubicBezTo>
                    <a:pt x="800948" y="339065"/>
                    <a:pt x="800948" y="359435"/>
                    <a:pt x="791355" y="375924"/>
                  </a:cubicBezTo>
                  <a:close/>
                </a:path>
              </a:pathLst>
            </a:custGeom>
            <a:gradFill rotWithShape="1">
              <a:gsLst>
                <a:gs pos="0">
                  <a:srgbClr val="8C52FF">
                    <a:alpha val="100000"/>
                  </a:srgbClr>
                </a:gs>
                <a:gs pos="100000">
                  <a:srgbClr val="5CE1E6">
                    <a:alpha val="100000"/>
                  </a:srgbClr>
                </a:gs>
              </a:gsLst>
              <a:lin ang="0"/>
            </a:gradFill>
          </p:spPr>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0614642" y="1380831"/>
            <a:ext cx="6406717" cy="5547928"/>
            <a:chOff x="0" y="0"/>
            <a:chExt cx="4282440" cy="3708400"/>
          </a:xfrm>
        </p:grpSpPr>
        <p:sp>
          <p:nvSpPr>
            <p:cNvPr id="10" name="Freeform 10"/>
            <p:cNvSpPr/>
            <p:nvPr/>
          </p:nvSpPr>
          <p:spPr>
            <a:xfrm>
              <a:off x="40049" y="0"/>
              <a:ext cx="4202343" cy="3708400"/>
            </a:xfrm>
            <a:custGeom>
              <a:avLst/>
              <a:gdLst/>
              <a:ahLst/>
              <a:cxnLst/>
              <a:rect l="l" t="t" r="r" b="b"/>
              <a:pathLst>
                <a:path w="4202343" h="3708400">
                  <a:moveTo>
                    <a:pt x="2961677" y="0"/>
                  </a:moveTo>
                  <a:lnTo>
                    <a:pt x="1240665" y="0"/>
                  </a:lnTo>
                  <a:cubicBezTo>
                    <a:pt x="1110652" y="0"/>
                    <a:pt x="990513" y="69359"/>
                    <a:pt x="925503" y="181952"/>
                  </a:cubicBezTo>
                  <a:lnTo>
                    <a:pt x="65010" y="1672248"/>
                  </a:lnTo>
                  <a:cubicBezTo>
                    <a:pt x="0" y="1784839"/>
                    <a:pt x="0" y="1923561"/>
                    <a:pt x="65010" y="2036152"/>
                  </a:cubicBezTo>
                  <a:lnTo>
                    <a:pt x="925503" y="3526448"/>
                  </a:lnTo>
                  <a:cubicBezTo>
                    <a:pt x="990513" y="3639041"/>
                    <a:pt x="1110652" y="3708400"/>
                    <a:pt x="1240665" y="3708400"/>
                  </a:cubicBezTo>
                  <a:lnTo>
                    <a:pt x="2961677" y="3708400"/>
                  </a:lnTo>
                  <a:cubicBezTo>
                    <a:pt x="3091691" y="3708400"/>
                    <a:pt x="3211829" y="3639041"/>
                    <a:pt x="3276840" y="3526448"/>
                  </a:cubicBezTo>
                  <a:lnTo>
                    <a:pt x="4137333" y="2036152"/>
                  </a:lnTo>
                  <a:cubicBezTo>
                    <a:pt x="4202342" y="1923561"/>
                    <a:pt x="4202342" y="1784839"/>
                    <a:pt x="4137332" y="1672248"/>
                  </a:cubicBezTo>
                  <a:lnTo>
                    <a:pt x="3276840" y="181952"/>
                  </a:lnTo>
                  <a:cubicBezTo>
                    <a:pt x="3211828" y="69359"/>
                    <a:pt x="3091690" y="0"/>
                    <a:pt x="2961677" y="0"/>
                  </a:cubicBezTo>
                  <a:close/>
                </a:path>
              </a:pathLst>
            </a:custGeom>
            <a:blipFill>
              <a:blip r:embed="rId4"/>
              <a:stretch>
                <a:fillRect l="-22144" r="-22144"/>
              </a:stretch>
            </a:blipFill>
            <a:ln w="209550" cap="rnd">
              <a:solidFill>
                <a:srgbClr val="FFFFFF"/>
              </a:solidFill>
              <a:prstDash val="solid"/>
              <a:round/>
            </a:ln>
          </p:spPr>
        </p:sp>
      </p:grpSp>
      <p:grpSp>
        <p:nvGrpSpPr>
          <p:cNvPr id="11" name="Group 11"/>
          <p:cNvGrpSpPr/>
          <p:nvPr/>
        </p:nvGrpSpPr>
        <p:grpSpPr>
          <a:xfrm>
            <a:off x="8699167" y="7405336"/>
            <a:ext cx="13458936" cy="8797994"/>
            <a:chOff x="0" y="0"/>
            <a:chExt cx="1068547" cy="698500"/>
          </a:xfrm>
        </p:grpSpPr>
        <p:sp>
          <p:nvSpPr>
            <p:cNvPr id="12" name="Freeform 12"/>
            <p:cNvSpPr/>
            <p:nvPr/>
          </p:nvSpPr>
          <p:spPr>
            <a:xfrm>
              <a:off x="3203" y="0"/>
              <a:ext cx="1062140" cy="698500"/>
            </a:xfrm>
            <a:custGeom>
              <a:avLst/>
              <a:gdLst/>
              <a:ahLst/>
              <a:cxnLst/>
              <a:rect l="l" t="t" r="r" b="b"/>
              <a:pathLst>
                <a:path w="1062140" h="698500">
                  <a:moveTo>
                    <a:pt x="1056955" y="363669"/>
                  </a:moveTo>
                  <a:lnTo>
                    <a:pt x="870533" y="684081"/>
                  </a:lnTo>
                  <a:cubicBezTo>
                    <a:pt x="865339" y="693008"/>
                    <a:pt x="855790" y="698500"/>
                    <a:pt x="845462" y="698500"/>
                  </a:cubicBezTo>
                  <a:lnTo>
                    <a:pt x="216679" y="698500"/>
                  </a:lnTo>
                  <a:cubicBezTo>
                    <a:pt x="206351" y="698500"/>
                    <a:pt x="196802" y="693008"/>
                    <a:pt x="191608" y="684081"/>
                  </a:cubicBezTo>
                  <a:lnTo>
                    <a:pt x="5186" y="363669"/>
                  </a:lnTo>
                  <a:cubicBezTo>
                    <a:pt x="0" y="354756"/>
                    <a:pt x="0" y="343744"/>
                    <a:pt x="5186" y="334831"/>
                  </a:cubicBezTo>
                  <a:lnTo>
                    <a:pt x="191608" y="14419"/>
                  </a:lnTo>
                  <a:cubicBezTo>
                    <a:pt x="196802" y="5492"/>
                    <a:pt x="206351" y="0"/>
                    <a:pt x="216679" y="0"/>
                  </a:cubicBezTo>
                  <a:lnTo>
                    <a:pt x="845462" y="0"/>
                  </a:lnTo>
                  <a:cubicBezTo>
                    <a:pt x="855790" y="0"/>
                    <a:pt x="865339" y="5492"/>
                    <a:pt x="870533" y="14419"/>
                  </a:cubicBezTo>
                  <a:lnTo>
                    <a:pt x="1056955" y="334831"/>
                  </a:lnTo>
                  <a:cubicBezTo>
                    <a:pt x="1062140" y="343744"/>
                    <a:pt x="1062140" y="354756"/>
                    <a:pt x="1056955" y="363669"/>
                  </a:cubicBezTo>
                  <a:close/>
                </a:path>
              </a:pathLst>
            </a:custGeom>
            <a:gradFill rotWithShape="1">
              <a:gsLst>
                <a:gs pos="0">
                  <a:srgbClr val="8C52FF">
                    <a:alpha val="100000"/>
                  </a:srgbClr>
                </a:gs>
                <a:gs pos="100000">
                  <a:srgbClr val="5CE1E6">
                    <a:alpha val="100000"/>
                  </a:srgbClr>
                </a:gs>
              </a:gsLst>
              <a:lin ang="0"/>
            </a:gradFill>
          </p:spPr>
        </p:sp>
        <p:sp>
          <p:nvSpPr>
            <p:cNvPr id="13" name="TextBox 13"/>
            <p:cNvSpPr txBox="1"/>
            <p:nvPr/>
          </p:nvSpPr>
          <p:spPr>
            <a:xfrm>
              <a:off x="114300" y="-38100"/>
              <a:ext cx="83994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2409744" y="4569950"/>
            <a:ext cx="5878256" cy="5051626"/>
            <a:chOff x="0" y="0"/>
            <a:chExt cx="812800" cy="698500"/>
          </a:xfrm>
        </p:grpSpPr>
        <p:sp>
          <p:nvSpPr>
            <p:cNvPr id="15" name="Freeform 15"/>
            <p:cNvSpPr/>
            <p:nvPr/>
          </p:nvSpPr>
          <p:spPr>
            <a:xfrm>
              <a:off x="7334" y="0"/>
              <a:ext cx="798131" cy="698500"/>
            </a:xfrm>
            <a:custGeom>
              <a:avLst/>
              <a:gdLst/>
              <a:ahLst/>
              <a:cxnLst/>
              <a:rect l="l" t="t" r="r" b="b"/>
              <a:pathLst>
                <a:path w="798131" h="698500">
                  <a:moveTo>
                    <a:pt x="786258" y="382263"/>
                  </a:moveTo>
                  <a:lnTo>
                    <a:pt x="621474" y="665487"/>
                  </a:lnTo>
                  <a:cubicBezTo>
                    <a:pt x="609582" y="685926"/>
                    <a:pt x="587719" y="698500"/>
                    <a:pt x="564072" y="698500"/>
                  </a:cubicBezTo>
                  <a:lnTo>
                    <a:pt x="234060" y="698500"/>
                  </a:lnTo>
                  <a:cubicBezTo>
                    <a:pt x="210413" y="698500"/>
                    <a:pt x="188550" y="685926"/>
                    <a:pt x="176658" y="665487"/>
                  </a:cubicBezTo>
                  <a:lnTo>
                    <a:pt x="11874" y="382263"/>
                  </a:lnTo>
                  <a:cubicBezTo>
                    <a:pt x="0" y="361856"/>
                    <a:pt x="0" y="336644"/>
                    <a:pt x="11874" y="316237"/>
                  </a:cubicBezTo>
                  <a:lnTo>
                    <a:pt x="176658" y="33013"/>
                  </a:lnTo>
                  <a:cubicBezTo>
                    <a:pt x="188550" y="12574"/>
                    <a:pt x="210413" y="0"/>
                    <a:pt x="234060" y="0"/>
                  </a:cubicBezTo>
                  <a:lnTo>
                    <a:pt x="564072" y="0"/>
                  </a:lnTo>
                  <a:cubicBezTo>
                    <a:pt x="587719" y="0"/>
                    <a:pt x="609582" y="12574"/>
                    <a:pt x="621474" y="33013"/>
                  </a:cubicBezTo>
                  <a:lnTo>
                    <a:pt x="786258" y="316237"/>
                  </a:lnTo>
                  <a:cubicBezTo>
                    <a:pt x="798132" y="336644"/>
                    <a:pt x="798132" y="361856"/>
                    <a:pt x="786258" y="382263"/>
                  </a:cubicBezTo>
                  <a:close/>
                </a:path>
              </a:pathLst>
            </a:custGeom>
            <a:gradFill rotWithShape="1">
              <a:gsLst>
                <a:gs pos="0">
                  <a:srgbClr val="8C52FF">
                    <a:alpha val="100000"/>
                  </a:srgbClr>
                </a:gs>
                <a:gs pos="100000">
                  <a:srgbClr val="5CE1E6">
                    <a:alpha val="100000"/>
                  </a:srgbClr>
                </a:gs>
              </a:gsLst>
              <a:lin ang="0"/>
            </a:gradFill>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12760632" y="4854464"/>
            <a:ext cx="5176480" cy="4482599"/>
            <a:chOff x="0" y="0"/>
            <a:chExt cx="4282440" cy="3708400"/>
          </a:xfrm>
        </p:grpSpPr>
        <p:sp>
          <p:nvSpPr>
            <p:cNvPr id="18" name="Freeform 18"/>
            <p:cNvSpPr/>
            <p:nvPr/>
          </p:nvSpPr>
          <p:spPr>
            <a:xfrm>
              <a:off x="49567" y="0"/>
              <a:ext cx="4183307" cy="3708400"/>
            </a:xfrm>
            <a:custGeom>
              <a:avLst/>
              <a:gdLst/>
              <a:ahLst/>
              <a:cxnLst/>
              <a:rect l="l" t="t" r="r" b="b"/>
              <a:pathLst>
                <a:path w="4183307" h="3708400">
                  <a:moveTo>
                    <a:pt x="2902226" y="0"/>
                  </a:moveTo>
                  <a:lnTo>
                    <a:pt x="1281080" y="0"/>
                  </a:lnTo>
                  <a:cubicBezTo>
                    <a:pt x="1120168" y="0"/>
                    <a:pt x="971478" y="85843"/>
                    <a:pt x="891016" y="225194"/>
                  </a:cubicBezTo>
                  <a:lnTo>
                    <a:pt x="80460" y="1629006"/>
                  </a:lnTo>
                  <a:cubicBezTo>
                    <a:pt x="0" y="1768355"/>
                    <a:pt x="0" y="1940045"/>
                    <a:pt x="80460" y="2079394"/>
                  </a:cubicBezTo>
                  <a:lnTo>
                    <a:pt x="891016" y="3483206"/>
                  </a:lnTo>
                  <a:cubicBezTo>
                    <a:pt x="971478" y="3622557"/>
                    <a:pt x="1120168" y="3708400"/>
                    <a:pt x="1281080" y="3708400"/>
                  </a:cubicBezTo>
                  <a:lnTo>
                    <a:pt x="2902226" y="3708400"/>
                  </a:lnTo>
                  <a:cubicBezTo>
                    <a:pt x="3063138" y="3708400"/>
                    <a:pt x="3211829" y="3622557"/>
                    <a:pt x="3292290" y="3483206"/>
                  </a:cubicBezTo>
                  <a:lnTo>
                    <a:pt x="4102847" y="2079394"/>
                  </a:lnTo>
                  <a:cubicBezTo>
                    <a:pt x="4183306" y="1940045"/>
                    <a:pt x="4183306" y="1768355"/>
                    <a:pt x="4102847" y="1629006"/>
                  </a:cubicBezTo>
                  <a:lnTo>
                    <a:pt x="3292289" y="225194"/>
                  </a:lnTo>
                  <a:cubicBezTo>
                    <a:pt x="3211829" y="85843"/>
                    <a:pt x="3063138" y="0"/>
                    <a:pt x="2902226" y="0"/>
                  </a:cubicBezTo>
                  <a:close/>
                </a:path>
              </a:pathLst>
            </a:custGeom>
            <a:blipFill>
              <a:blip r:embed="rId5"/>
              <a:stretch>
                <a:fillRect l="-15639" r="-15639"/>
              </a:stretch>
            </a:blipFill>
            <a:ln w="209550" cap="rnd">
              <a:solidFill>
                <a:srgbClr val="FFFFFF"/>
              </a:solidFill>
              <a:prstDash val="solid"/>
              <a:round/>
            </a:ln>
          </p:spPr>
        </p:sp>
      </p:grpSp>
      <p:grpSp>
        <p:nvGrpSpPr>
          <p:cNvPr id="19" name="Group 19"/>
          <p:cNvGrpSpPr/>
          <p:nvPr/>
        </p:nvGrpSpPr>
        <p:grpSpPr>
          <a:xfrm>
            <a:off x="16168510" y="-1348168"/>
            <a:ext cx="4590041" cy="3944567"/>
            <a:chOff x="0" y="0"/>
            <a:chExt cx="812800" cy="698500"/>
          </a:xfrm>
        </p:grpSpPr>
        <p:sp>
          <p:nvSpPr>
            <p:cNvPr id="20" name="Freeform 20"/>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8947368" y="8314717"/>
            <a:ext cx="4590041" cy="3944567"/>
            <a:chOff x="0" y="0"/>
            <a:chExt cx="812800" cy="698500"/>
          </a:xfrm>
        </p:grpSpPr>
        <p:sp>
          <p:nvSpPr>
            <p:cNvPr id="23" name="Freeform 23"/>
            <p:cNvSpPr/>
            <p:nvPr/>
          </p:nvSpPr>
          <p:spPr>
            <a:xfrm>
              <a:off x="9393" y="0"/>
              <a:ext cx="794015" cy="698500"/>
            </a:xfrm>
            <a:custGeom>
              <a:avLst/>
              <a:gdLst/>
              <a:ahLst/>
              <a:cxnLst/>
              <a:rect l="l" t="t" r="r" b="b"/>
              <a:pathLst>
                <a:path w="794015" h="698500">
                  <a:moveTo>
                    <a:pt x="778809" y="391528"/>
                  </a:moveTo>
                  <a:lnTo>
                    <a:pt x="624805" y="656222"/>
                  </a:lnTo>
                  <a:cubicBezTo>
                    <a:pt x="609576" y="682397"/>
                    <a:pt x="581577" y="698500"/>
                    <a:pt x="551293" y="698500"/>
                  </a:cubicBezTo>
                  <a:lnTo>
                    <a:pt x="242721" y="698500"/>
                  </a:lnTo>
                  <a:cubicBezTo>
                    <a:pt x="212437" y="698500"/>
                    <a:pt x="184438" y="682397"/>
                    <a:pt x="169209" y="656222"/>
                  </a:cubicBezTo>
                  <a:lnTo>
                    <a:pt x="15205" y="391528"/>
                  </a:lnTo>
                  <a:cubicBezTo>
                    <a:pt x="0" y="365394"/>
                    <a:pt x="0" y="333106"/>
                    <a:pt x="15205" y="306972"/>
                  </a:cubicBezTo>
                  <a:lnTo>
                    <a:pt x="169209" y="42278"/>
                  </a:lnTo>
                  <a:cubicBezTo>
                    <a:pt x="184438" y="16103"/>
                    <a:pt x="212437" y="0"/>
                    <a:pt x="242721" y="0"/>
                  </a:cubicBezTo>
                  <a:lnTo>
                    <a:pt x="551293" y="0"/>
                  </a:lnTo>
                  <a:cubicBezTo>
                    <a:pt x="581577" y="0"/>
                    <a:pt x="609576" y="16103"/>
                    <a:pt x="624805" y="42278"/>
                  </a:cubicBezTo>
                  <a:lnTo>
                    <a:pt x="778809" y="306972"/>
                  </a:lnTo>
                  <a:cubicBezTo>
                    <a:pt x="794014" y="333106"/>
                    <a:pt x="794014" y="365394"/>
                    <a:pt x="778809" y="391528"/>
                  </a:cubicBezTo>
                  <a:close/>
                </a:path>
              </a:pathLst>
            </a:custGeom>
            <a:solidFill>
              <a:srgbClr val="000000">
                <a:alpha val="0"/>
              </a:srgbClr>
            </a:solidFill>
            <a:ln w="66675" cap="rnd">
              <a:solidFill>
                <a:srgbClr val="FFFFFF"/>
              </a:solidFill>
              <a:prstDash val="solid"/>
              <a:round/>
            </a:ln>
          </p:spPr>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12409744" y="90467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6" name="Freeform 26"/>
          <p:cNvSpPr/>
          <p:nvPr/>
        </p:nvSpPr>
        <p:spPr>
          <a:xfrm>
            <a:off x="16331931" y="1380831"/>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27" name="Group 27"/>
          <p:cNvGrpSpPr/>
          <p:nvPr/>
        </p:nvGrpSpPr>
        <p:grpSpPr>
          <a:xfrm>
            <a:off x="655437" y="844015"/>
            <a:ext cx="9524925" cy="8015271"/>
            <a:chOff x="0" y="0"/>
            <a:chExt cx="2508622" cy="2111018"/>
          </a:xfrm>
        </p:grpSpPr>
        <p:sp>
          <p:nvSpPr>
            <p:cNvPr id="28" name="Freeform 28"/>
            <p:cNvSpPr/>
            <p:nvPr/>
          </p:nvSpPr>
          <p:spPr>
            <a:xfrm>
              <a:off x="0" y="0"/>
              <a:ext cx="2508622" cy="2111018"/>
            </a:xfrm>
            <a:custGeom>
              <a:avLst/>
              <a:gdLst/>
              <a:ahLst/>
              <a:cxnLst/>
              <a:rect l="l" t="t" r="r" b="b"/>
              <a:pathLst>
                <a:path w="2508622" h="2111018">
                  <a:moveTo>
                    <a:pt x="21133" y="0"/>
                  </a:moveTo>
                  <a:lnTo>
                    <a:pt x="2487489" y="0"/>
                  </a:lnTo>
                  <a:cubicBezTo>
                    <a:pt x="2493094" y="0"/>
                    <a:pt x="2498469" y="2227"/>
                    <a:pt x="2502432" y="6190"/>
                  </a:cubicBezTo>
                  <a:cubicBezTo>
                    <a:pt x="2506396" y="10153"/>
                    <a:pt x="2508622" y="15528"/>
                    <a:pt x="2508622" y="21133"/>
                  </a:cubicBezTo>
                  <a:lnTo>
                    <a:pt x="2508622" y="2089885"/>
                  </a:lnTo>
                  <a:cubicBezTo>
                    <a:pt x="2508622" y="2095490"/>
                    <a:pt x="2506396" y="2100865"/>
                    <a:pt x="2502432" y="2104828"/>
                  </a:cubicBezTo>
                  <a:cubicBezTo>
                    <a:pt x="2498469" y="2108792"/>
                    <a:pt x="2493094" y="2111018"/>
                    <a:pt x="2487489" y="2111018"/>
                  </a:cubicBezTo>
                  <a:lnTo>
                    <a:pt x="21133" y="2111018"/>
                  </a:lnTo>
                  <a:cubicBezTo>
                    <a:pt x="15528" y="2111018"/>
                    <a:pt x="10153" y="2108792"/>
                    <a:pt x="6190" y="2104828"/>
                  </a:cubicBezTo>
                  <a:cubicBezTo>
                    <a:pt x="2227" y="2100865"/>
                    <a:pt x="0" y="2095490"/>
                    <a:pt x="0" y="2089885"/>
                  </a:cubicBezTo>
                  <a:lnTo>
                    <a:pt x="0" y="21133"/>
                  </a:lnTo>
                  <a:cubicBezTo>
                    <a:pt x="0" y="15528"/>
                    <a:pt x="2227" y="10153"/>
                    <a:pt x="6190" y="6190"/>
                  </a:cubicBezTo>
                  <a:cubicBezTo>
                    <a:pt x="10153" y="2227"/>
                    <a:pt x="15528" y="0"/>
                    <a:pt x="21133" y="0"/>
                  </a:cubicBezTo>
                  <a:close/>
                </a:path>
              </a:pathLst>
            </a:custGeom>
            <a:gradFill rotWithShape="1">
              <a:gsLst>
                <a:gs pos="0">
                  <a:srgbClr val="8C52FF">
                    <a:alpha val="100000"/>
                  </a:srgbClr>
                </a:gs>
                <a:gs pos="100000">
                  <a:srgbClr val="5CE1E6">
                    <a:alpha val="100000"/>
                  </a:srgbClr>
                </a:gs>
              </a:gsLst>
              <a:lin ang="5400000"/>
            </a:gradFill>
          </p:spPr>
        </p:sp>
        <p:sp>
          <p:nvSpPr>
            <p:cNvPr id="29" name="TextBox 29"/>
            <p:cNvSpPr txBox="1"/>
            <p:nvPr/>
          </p:nvSpPr>
          <p:spPr>
            <a:xfrm>
              <a:off x="0" y="-38100"/>
              <a:ext cx="2508622" cy="2149118"/>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797085" y="2326042"/>
            <a:ext cx="9151662" cy="4013919"/>
          </a:xfrm>
          <a:prstGeom prst="rect">
            <a:avLst/>
          </a:prstGeom>
        </p:spPr>
        <p:txBody>
          <a:bodyPr lIns="0" tIns="0" rIns="0" bIns="0" rtlCol="0" anchor="t">
            <a:spAutoFit/>
          </a:bodyPr>
          <a:lstStyle/>
          <a:p>
            <a:pPr algn="ctr">
              <a:lnSpc>
                <a:spcPts val="6314"/>
              </a:lnSpc>
            </a:pPr>
            <a:r>
              <a:rPr lang="en-US" sz="5846" b="1" spc="-128" dirty="0" err="1">
                <a:latin typeface="Telegraf Bold" panose="020B0604020202020204" charset="0"/>
                <a:ea typeface="Telegraf Bold"/>
                <a:cs typeface="Telegraf Bold" panose="020B0604020202020204" charset="0"/>
                <a:sym typeface="Telegraf Bold"/>
              </a:rPr>
              <a:t>Araştırmacılar</a:t>
            </a:r>
            <a:r>
              <a:rPr lang="en-US" sz="5846" b="1" spc="-128" dirty="0">
                <a:latin typeface="Telegraf Bold" panose="020B0604020202020204" charset="0"/>
                <a:ea typeface="Telegraf Bold"/>
                <a:cs typeface="Telegraf Bold" panose="020B0604020202020204" charset="0"/>
                <a:sym typeface="Telegraf Bold"/>
              </a:rPr>
              <a:t> </a:t>
            </a:r>
            <a:r>
              <a:rPr lang="en-US" sz="5846" b="1" spc="-128" dirty="0" err="1">
                <a:latin typeface="Telegraf Bold" panose="020B0604020202020204" charset="0"/>
                <a:ea typeface="Telegraf Bold"/>
                <a:cs typeface="Telegraf Bold" panose="020B0604020202020204" charset="0"/>
                <a:sym typeface="Telegraf Bold"/>
              </a:rPr>
              <a:t>arama</a:t>
            </a:r>
            <a:r>
              <a:rPr lang="en-US" sz="5846" b="1" spc="-128" dirty="0">
                <a:latin typeface="Telegraf Bold" panose="020B0604020202020204" charset="0"/>
                <a:ea typeface="Telegraf Bold"/>
                <a:cs typeface="Telegraf Bold" panose="020B0604020202020204" charset="0"/>
                <a:sym typeface="Telegraf Bold"/>
              </a:rPr>
              <a:t> </a:t>
            </a:r>
            <a:r>
              <a:rPr lang="en-US" sz="5846" b="1" spc="-128" dirty="0" err="1">
                <a:latin typeface="Telegraf Bold" panose="020B0604020202020204" charset="0"/>
                <a:ea typeface="Telegraf Bold"/>
                <a:cs typeface="Telegraf Bold" panose="020B0604020202020204" charset="0"/>
                <a:sym typeface="Telegraf Bold"/>
              </a:rPr>
              <a:t>yapmadan</a:t>
            </a:r>
            <a:r>
              <a:rPr lang="en-US" sz="5846" b="1" spc="-128" dirty="0">
                <a:latin typeface="Telegraf Bold" panose="020B0604020202020204" charset="0"/>
                <a:ea typeface="Telegraf Bold"/>
                <a:cs typeface="Telegraf Bold" panose="020B0604020202020204" charset="0"/>
                <a:sym typeface="Telegraf Bold"/>
              </a:rPr>
              <a:t> </a:t>
            </a:r>
            <a:r>
              <a:rPr lang="en-US" sz="5846" b="1" spc="-128" dirty="0" err="1">
                <a:latin typeface="Telegraf Bold" panose="020B0604020202020204" charset="0"/>
                <a:ea typeface="Telegraf Bold"/>
                <a:cs typeface="Telegraf Bold" panose="020B0604020202020204" charset="0"/>
                <a:sym typeface="Telegraf Bold"/>
              </a:rPr>
              <a:t>doğru</a:t>
            </a:r>
            <a:r>
              <a:rPr lang="en-US" sz="5846" b="1" spc="-128" dirty="0">
                <a:latin typeface="Telegraf Bold" panose="020B0604020202020204" charset="0"/>
                <a:ea typeface="Telegraf Bold"/>
                <a:cs typeface="Telegraf Bold" panose="020B0604020202020204" charset="0"/>
                <a:sym typeface="Telegraf Bold"/>
              </a:rPr>
              <a:t> </a:t>
            </a:r>
            <a:r>
              <a:rPr lang="en-US" sz="5846" b="1" spc="-128" dirty="0" err="1">
                <a:latin typeface="Telegraf Bold" panose="020B0604020202020204" charset="0"/>
                <a:ea typeface="Telegraf Bold"/>
                <a:cs typeface="Telegraf Bold" panose="020B0604020202020204" charset="0"/>
                <a:sym typeface="Telegraf Bold"/>
              </a:rPr>
              <a:t>bilgiyi</a:t>
            </a:r>
            <a:r>
              <a:rPr lang="en-US" sz="5846" b="1" spc="-128" dirty="0">
                <a:latin typeface="Telegraf Bold" panose="020B0604020202020204" charset="0"/>
                <a:ea typeface="Telegraf Bold"/>
                <a:cs typeface="Telegraf Bold" panose="020B0604020202020204" charset="0"/>
                <a:sym typeface="Telegraf Bold"/>
              </a:rPr>
              <a:t> </a:t>
            </a:r>
            <a:r>
              <a:rPr lang="en-US" sz="5846" b="1" spc="-128" dirty="0" err="1">
                <a:latin typeface="Telegraf Bold" panose="020B0604020202020204" charset="0"/>
                <a:ea typeface="Telegraf Bold"/>
                <a:cs typeface="Telegraf Bold" panose="020B0604020202020204" charset="0"/>
                <a:sym typeface="Telegraf Bold"/>
              </a:rPr>
              <a:t>buluyor</a:t>
            </a:r>
            <a:r>
              <a:rPr lang="en-US" sz="5846" b="1" spc="-128" dirty="0">
                <a:latin typeface="Telegraf Bold" panose="020B0604020202020204" charset="0"/>
                <a:ea typeface="Telegraf Bold"/>
                <a:cs typeface="Telegraf Bold" panose="020B0604020202020204" charset="0"/>
                <a:sym typeface="Telegraf Bold"/>
              </a:rPr>
              <a:t>.</a:t>
            </a:r>
          </a:p>
          <a:p>
            <a:pPr algn="ctr">
              <a:lnSpc>
                <a:spcPts val="6206"/>
              </a:lnSpc>
            </a:pPr>
            <a:endParaRPr lang="en-US" sz="5846" b="1" spc="-128" dirty="0">
              <a:latin typeface="Telegraf Bold" panose="020B0604020202020204" charset="0"/>
              <a:ea typeface="Telegraf Bold"/>
              <a:cs typeface="Telegraf Bold" panose="020B0604020202020204" charset="0"/>
              <a:sym typeface="Telegraf Bold"/>
            </a:endParaRPr>
          </a:p>
          <a:p>
            <a:pPr algn="ctr">
              <a:lnSpc>
                <a:spcPts val="6206"/>
              </a:lnSpc>
            </a:pPr>
            <a:endParaRPr lang="en-US" sz="5846" b="1" spc="-128" dirty="0">
              <a:latin typeface="Telegraf Bold" panose="020B0604020202020204" charset="0"/>
              <a:ea typeface="Telegraf Bold"/>
              <a:cs typeface="Telegraf Bold" panose="020B0604020202020204" charset="0"/>
              <a:sym typeface="Telegraf Bold"/>
            </a:endParaRPr>
          </a:p>
        </p:txBody>
      </p:sp>
      <p:grpSp>
        <p:nvGrpSpPr>
          <p:cNvPr id="31" name="Group 31"/>
          <p:cNvGrpSpPr/>
          <p:nvPr/>
        </p:nvGrpSpPr>
        <p:grpSpPr>
          <a:xfrm>
            <a:off x="4668220" y="406077"/>
            <a:ext cx="1019202" cy="875876"/>
            <a:chOff x="0" y="0"/>
            <a:chExt cx="812800" cy="698500"/>
          </a:xfrm>
        </p:grpSpPr>
        <p:sp>
          <p:nvSpPr>
            <p:cNvPr id="32" name="Freeform 32"/>
            <p:cNvSpPr/>
            <p:nvPr/>
          </p:nvSpPr>
          <p:spPr>
            <a:xfrm>
              <a:off x="11669" y="0"/>
              <a:ext cx="789462" cy="698500"/>
            </a:xfrm>
            <a:custGeom>
              <a:avLst/>
              <a:gdLst/>
              <a:ahLst/>
              <a:cxnLst/>
              <a:rect l="l" t="t" r="r" b="b"/>
              <a:pathLst>
                <a:path w="789462" h="698500">
                  <a:moveTo>
                    <a:pt x="770571" y="401775"/>
                  </a:moveTo>
                  <a:lnTo>
                    <a:pt x="628491" y="645975"/>
                  </a:lnTo>
                  <a:cubicBezTo>
                    <a:pt x="609571" y="678494"/>
                    <a:pt x="574786" y="698500"/>
                    <a:pt x="537162" y="698500"/>
                  </a:cubicBezTo>
                  <a:lnTo>
                    <a:pt x="252300" y="698500"/>
                  </a:lnTo>
                  <a:cubicBezTo>
                    <a:pt x="214676" y="698500"/>
                    <a:pt x="179891" y="678494"/>
                    <a:pt x="160971" y="645975"/>
                  </a:cubicBezTo>
                  <a:lnTo>
                    <a:pt x="18891" y="401775"/>
                  </a:lnTo>
                  <a:cubicBezTo>
                    <a:pt x="0" y="369306"/>
                    <a:pt x="0" y="329194"/>
                    <a:pt x="18891" y="296725"/>
                  </a:cubicBezTo>
                  <a:lnTo>
                    <a:pt x="160971" y="52525"/>
                  </a:lnTo>
                  <a:cubicBezTo>
                    <a:pt x="179891" y="20006"/>
                    <a:pt x="214676" y="0"/>
                    <a:pt x="252300" y="0"/>
                  </a:cubicBezTo>
                  <a:lnTo>
                    <a:pt x="537162" y="0"/>
                  </a:lnTo>
                  <a:cubicBezTo>
                    <a:pt x="574786" y="0"/>
                    <a:pt x="609571" y="20006"/>
                    <a:pt x="628491" y="52525"/>
                  </a:cubicBezTo>
                  <a:lnTo>
                    <a:pt x="770571" y="296725"/>
                  </a:lnTo>
                  <a:cubicBezTo>
                    <a:pt x="789462" y="329194"/>
                    <a:pt x="789462" y="369306"/>
                    <a:pt x="770571" y="401775"/>
                  </a:cubicBezTo>
                  <a:close/>
                </a:path>
              </a:pathLst>
            </a:custGeom>
            <a:solidFill>
              <a:srgbClr val="FFFFFF"/>
            </a:solidFill>
            <a:ln w="66675" cap="sq">
              <a:gradFill>
                <a:gsLst>
                  <a:gs pos="0">
                    <a:srgbClr val="8C52FF">
                      <a:alpha val="100000"/>
                    </a:srgbClr>
                  </a:gs>
                  <a:gs pos="100000">
                    <a:srgbClr val="5CE1E6">
                      <a:alpha val="100000"/>
                    </a:srgbClr>
                  </a:gs>
                </a:gsLst>
                <a:lin ang="0"/>
              </a:gradFill>
              <a:prstDash val="solid"/>
              <a:miter/>
            </a:ln>
          </p:spPr>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4920849" y="587043"/>
            <a:ext cx="513945" cy="513945"/>
          </a:xfrm>
          <a:custGeom>
            <a:avLst/>
            <a:gdLst/>
            <a:ahLst/>
            <a:cxnLst/>
            <a:rect l="l" t="t" r="r" b="b"/>
            <a:pathLst>
              <a:path w="513945" h="513945">
                <a:moveTo>
                  <a:pt x="0" y="0"/>
                </a:moveTo>
                <a:lnTo>
                  <a:pt x="513945" y="0"/>
                </a:lnTo>
                <a:lnTo>
                  <a:pt x="513945" y="513945"/>
                </a:lnTo>
                <a:lnTo>
                  <a:pt x="0" y="51394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188507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07683" y="6073176"/>
            <a:ext cx="11505516" cy="6594889"/>
            <a:chOff x="0" y="0"/>
            <a:chExt cx="1218611" cy="698500"/>
          </a:xfrm>
        </p:grpSpPr>
        <p:sp>
          <p:nvSpPr>
            <p:cNvPr id="3" name="Freeform 3"/>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4" name="TextBox 4"/>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9740000" y="1747574"/>
            <a:ext cx="8908782" cy="8095855"/>
          </a:xfrm>
          <a:custGeom>
            <a:avLst/>
            <a:gdLst/>
            <a:ahLst/>
            <a:cxnLst/>
            <a:rect l="l" t="t" r="r" b="b"/>
            <a:pathLst>
              <a:path w="8908782" h="8095855">
                <a:moveTo>
                  <a:pt x="0" y="0"/>
                </a:moveTo>
                <a:lnTo>
                  <a:pt x="8908782" y="0"/>
                </a:lnTo>
                <a:lnTo>
                  <a:pt x="8908782" y="8095855"/>
                </a:lnTo>
                <a:lnTo>
                  <a:pt x="0" y="8095855"/>
                </a:lnTo>
                <a:lnTo>
                  <a:pt x="0" y="0"/>
                </a:lnTo>
                <a:close/>
              </a:path>
            </a:pathLst>
          </a:custGeom>
          <a:blipFill>
            <a:blip r:embed="rId2"/>
            <a:stretch>
              <a:fillRect/>
            </a:stretch>
          </a:blipFill>
        </p:spPr>
      </p:sp>
      <p:grpSp>
        <p:nvGrpSpPr>
          <p:cNvPr id="20" name="Group 20"/>
          <p:cNvGrpSpPr/>
          <p:nvPr/>
        </p:nvGrpSpPr>
        <p:grpSpPr>
          <a:xfrm>
            <a:off x="16574507" y="-128222"/>
            <a:ext cx="4511381" cy="3876968"/>
            <a:chOff x="0" y="0"/>
            <a:chExt cx="812800" cy="698500"/>
          </a:xfrm>
        </p:grpSpPr>
        <p:sp>
          <p:nvSpPr>
            <p:cNvPr id="21" name="Freeform 21"/>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6574507" y="817144"/>
            <a:ext cx="927369" cy="423112"/>
          </a:xfrm>
          <a:custGeom>
            <a:avLst/>
            <a:gdLst/>
            <a:ahLst/>
            <a:cxnLst/>
            <a:rect l="l" t="t" r="r" b="b"/>
            <a:pathLst>
              <a:path w="927369" h="423112">
                <a:moveTo>
                  <a:pt x="0" y="0"/>
                </a:moveTo>
                <a:lnTo>
                  <a:pt x="927369" y="0"/>
                </a:lnTo>
                <a:lnTo>
                  <a:pt x="927369" y="423112"/>
                </a:lnTo>
                <a:lnTo>
                  <a:pt x="0" y="42311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27" name="TextBox 27"/>
          <p:cNvSpPr txBox="1"/>
          <p:nvPr/>
        </p:nvSpPr>
        <p:spPr>
          <a:xfrm>
            <a:off x="2736814" y="236173"/>
            <a:ext cx="13868400" cy="1590179"/>
          </a:xfrm>
          <a:prstGeom prst="rect">
            <a:avLst/>
          </a:prstGeom>
        </p:spPr>
        <p:txBody>
          <a:bodyPr wrap="square" lIns="0" tIns="0" rIns="0" bIns="0" rtlCol="0" anchor="t">
            <a:spAutoFit/>
          </a:bodyPr>
          <a:lstStyle/>
          <a:p>
            <a:pPr algn="ctr">
              <a:lnSpc>
                <a:spcPts val="6212"/>
              </a:lnSpc>
            </a:pPr>
            <a:r>
              <a:rPr lang="en-US" sz="5752" b="1" spc="-126" dirty="0">
                <a:solidFill>
                  <a:srgbClr val="8564FB"/>
                </a:solidFill>
                <a:latin typeface="Telegraf Bold"/>
                <a:ea typeface="Telegraf Bold"/>
                <a:cs typeface="Telegraf Bold"/>
                <a:sym typeface="Telegraf Bold"/>
              </a:rPr>
              <a:t>Scopus </a:t>
            </a:r>
            <a:r>
              <a:rPr lang="en-US" sz="5752" b="1" spc="-126" dirty="0" err="1">
                <a:solidFill>
                  <a:srgbClr val="8564FB"/>
                </a:solidFill>
                <a:latin typeface="Telegraf Bold"/>
                <a:ea typeface="Telegraf Bold"/>
                <a:cs typeface="Telegraf Bold"/>
                <a:sym typeface="Telegraf Bold"/>
              </a:rPr>
              <a:t>AI’nin</a:t>
            </a:r>
            <a:r>
              <a:rPr lang="en-US" sz="5752" b="1" spc="-126" dirty="0">
                <a:solidFill>
                  <a:srgbClr val="8564FB"/>
                </a:solidFill>
                <a:latin typeface="Telegraf Bold"/>
                <a:ea typeface="Telegraf Bold"/>
                <a:cs typeface="Telegraf Bold"/>
                <a:sym typeface="Telegraf Bold"/>
              </a:rPr>
              <a:t> </a:t>
            </a:r>
            <a:r>
              <a:rPr lang="en-US" sz="5752" b="1" spc="-126" dirty="0" err="1">
                <a:solidFill>
                  <a:srgbClr val="8564FB"/>
                </a:solidFill>
                <a:latin typeface="Telegraf Bold"/>
                <a:ea typeface="Telegraf Bold"/>
                <a:cs typeface="Telegraf Bold"/>
                <a:sym typeface="Telegraf Bold"/>
              </a:rPr>
              <a:t>Ağustos</a:t>
            </a:r>
            <a:r>
              <a:rPr lang="en-US" sz="5752" b="1" spc="-126" dirty="0">
                <a:solidFill>
                  <a:srgbClr val="8564FB"/>
                </a:solidFill>
                <a:latin typeface="Telegraf Bold"/>
                <a:ea typeface="Telegraf Bold"/>
                <a:cs typeface="Telegraf Bold"/>
                <a:sym typeface="Telegraf Bold"/>
              </a:rPr>
              <a:t> 2023'te </a:t>
            </a:r>
            <a:r>
              <a:rPr lang="tr-TR" sz="5752" b="1" spc="-126" dirty="0" smtClean="0">
                <a:solidFill>
                  <a:srgbClr val="8564FB"/>
                </a:solidFill>
                <a:latin typeface="Telegraf Bold"/>
                <a:ea typeface="Telegraf Bold"/>
                <a:cs typeface="Telegraf Bold"/>
                <a:sym typeface="Telegraf Bold"/>
              </a:rPr>
              <a:t/>
            </a:r>
            <a:br>
              <a:rPr lang="tr-TR" sz="5752" b="1" spc="-126" dirty="0" smtClean="0">
                <a:solidFill>
                  <a:srgbClr val="8564FB"/>
                </a:solidFill>
                <a:latin typeface="Telegraf Bold"/>
                <a:ea typeface="Telegraf Bold"/>
                <a:cs typeface="Telegraf Bold"/>
                <a:sym typeface="Telegraf Bold"/>
              </a:rPr>
            </a:br>
            <a:r>
              <a:rPr lang="en-US" sz="5752" b="1" spc="-126" dirty="0" err="1" smtClean="0">
                <a:solidFill>
                  <a:srgbClr val="8564FB"/>
                </a:solidFill>
                <a:latin typeface="Telegraf Bold"/>
                <a:ea typeface="Telegraf Bold"/>
                <a:cs typeface="Telegraf Bold"/>
                <a:sym typeface="Telegraf Bold"/>
              </a:rPr>
              <a:t>Lansmanı</a:t>
            </a:r>
            <a:r>
              <a:rPr lang="en-US" sz="5752" b="1" spc="-126" dirty="0" smtClean="0">
                <a:solidFill>
                  <a:srgbClr val="8564FB"/>
                </a:solidFill>
                <a:latin typeface="Telegraf Bold"/>
                <a:ea typeface="Telegraf Bold"/>
                <a:cs typeface="Telegraf Bold"/>
                <a:sym typeface="Telegraf Bold"/>
              </a:rPr>
              <a:t> </a:t>
            </a:r>
            <a:r>
              <a:rPr lang="en-US" sz="5752" b="1" spc="-126" dirty="0" err="1">
                <a:solidFill>
                  <a:srgbClr val="8564FB"/>
                </a:solidFill>
                <a:latin typeface="Telegraf Bold"/>
                <a:ea typeface="Telegraf Bold"/>
                <a:cs typeface="Telegraf Bold"/>
                <a:sym typeface="Telegraf Bold"/>
              </a:rPr>
              <a:t>Yapıldı</a:t>
            </a:r>
            <a:r>
              <a:rPr lang="en-US" sz="5752" b="1" spc="-126" dirty="0">
                <a:solidFill>
                  <a:srgbClr val="8564FB"/>
                </a:solidFill>
                <a:latin typeface="Telegraf Bold"/>
                <a:ea typeface="Telegraf Bold"/>
                <a:cs typeface="Telegraf Bold"/>
                <a:sym typeface="Telegraf Bold"/>
              </a:rPr>
              <a:t> </a:t>
            </a:r>
          </a:p>
        </p:txBody>
      </p:sp>
      <p:grpSp>
        <p:nvGrpSpPr>
          <p:cNvPr id="34" name="Group 34"/>
          <p:cNvGrpSpPr/>
          <p:nvPr/>
        </p:nvGrpSpPr>
        <p:grpSpPr>
          <a:xfrm>
            <a:off x="-7733868" y="-4638337"/>
            <a:ext cx="11505516" cy="6594889"/>
            <a:chOff x="0" y="0"/>
            <a:chExt cx="1218611" cy="698500"/>
          </a:xfrm>
        </p:grpSpPr>
        <p:sp>
          <p:nvSpPr>
            <p:cNvPr id="35" name="Freeform 35"/>
            <p:cNvSpPr/>
            <p:nvPr/>
          </p:nvSpPr>
          <p:spPr>
            <a:xfrm>
              <a:off x="7365" y="0"/>
              <a:ext cx="1203881" cy="698500"/>
            </a:xfrm>
            <a:custGeom>
              <a:avLst/>
              <a:gdLst/>
              <a:ahLst/>
              <a:cxnLst/>
              <a:rect l="l" t="t" r="r" b="b"/>
              <a:pathLst>
                <a:path w="1203881" h="698500">
                  <a:moveTo>
                    <a:pt x="1191958" y="382402"/>
                  </a:moveTo>
                  <a:lnTo>
                    <a:pt x="1027334" y="665348"/>
                  </a:lnTo>
                  <a:cubicBezTo>
                    <a:pt x="1015392" y="685873"/>
                    <a:pt x="993437" y="698500"/>
                    <a:pt x="969691" y="698500"/>
                  </a:cubicBezTo>
                  <a:lnTo>
                    <a:pt x="234190" y="698500"/>
                  </a:lnTo>
                  <a:cubicBezTo>
                    <a:pt x="210443" y="698500"/>
                    <a:pt x="188489" y="685873"/>
                    <a:pt x="176547" y="665348"/>
                  </a:cubicBezTo>
                  <a:lnTo>
                    <a:pt x="11923" y="382402"/>
                  </a:lnTo>
                  <a:cubicBezTo>
                    <a:pt x="0" y="361909"/>
                    <a:pt x="0" y="336591"/>
                    <a:pt x="11923" y="316098"/>
                  </a:cubicBezTo>
                  <a:lnTo>
                    <a:pt x="176547" y="33152"/>
                  </a:lnTo>
                  <a:cubicBezTo>
                    <a:pt x="188489" y="12627"/>
                    <a:pt x="210443" y="0"/>
                    <a:pt x="234190" y="0"/>
                  </a:cubicBezTo>
                  <a:lnTo>
                    <a:pt x="969691" y="0"/>
                  </a:lnTo>
                  <a:cubicBezTo>
                    <a:pt x="993437" y="0"/>
                    <a:pt x="1015392" y="12627"/>
                    <a:pt x="1027334" y="33152"/>
                  </a:cubicBezTo>
                  <a:lnTo>
                    <a:pt x="1191958" y="316098"/>
                  </a:lnTo>
                  <a:cubicBezTo>
                    <a:pt x="1203881" y="336591"/>
                    <a:pt x="1203881" y="361909"/>
                    <a:pt x="1191958" y="382402"/>
                  </a:cubicBezTo>
                  <a:close/>
                </a:path>
              </a:pathLst>
            </a:custGeom>
            <a:gradFill rotWithShape="1">
              <a:gsLst>
                <a:gs pos="0">
                  <a:srgbClr val="8C52FF">
                    <a:alpha val="100000"/>
                  </a:srgbClr>
                </a:gs>
                <a:gs pos="100000">
                  <a:srgbClr val="5CE1E6">
                    <a:alpha val="100000"/>
                  </a:srgbClr>
                </a:gs>
              </a:gsLst>
              <a:lin ang="0"/>
            </a:gradFill>
          </p:spPr>
        </p:sp>
        <p:sp>
          <p:nvSpPr>
            <p:cNvPr id="36" name="TextBox 36"/>
            <p:cNvSpPr txBox="1"/>
            <p:nvPr/>
          </p:nvSpPr>
          <p:spPr>
            <a:xfrm>
              <a:off x="114300" y="-38100"/>
              <a:ext cx="99001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3009892" y="8791097"/>
            <a:ext cx="4511381" cy="3876968"/>
            <a:chOff x="0" y="0"/>
            <a:chExt cx="812800" cy="698500"/>
          </a:xfrm>
        </p:grpSpPr>
        <p:sp>
          <p:nvSpPr>
            <p:cNvPr id="38" name="Freeform 38"/>
            <p:cNvSpPr/>
            <p:nvPr/>
          </p:nvSpPr>
          <p:spPr>
            <a:xfrm>
              <a:off x="9556" y="0"/>
              <a:ext cx="793687" cy="698500"/>
            </a:xfrm>
            <a:custGeom>
              <a:avLst/>
              <a:gdLst/>
              <a:ahLst/>
              <a:cxnLst/>
              <a:rect l="l" t="t" r="r" b="b"/>
              <a:pathLst>
                <a:path w="793687" h="698500">
                  <a:moveTo>
                    <a:pt x="778217" y="392266"/>
                  </a:moveTo>
                  <a:lnTo>
                    <a:pt x="625071" y="655484"/>
                  </a:lnTo>
                  <a:cubicBezTo>
                    <a:pt x="609576" y="682116"/>
                    <a:pt x="581089" y="698500"/>
                    <a:pt x="550278" y="698500"/>
                  </a:cubicBezTo>
                  <a:lnTo>
                    <a:pt x="243411" y="698500"/>
                  </a:lnTo>
                  <a:cubicBezTo>
                    <a:pt x="212599" y="698500"/>
                    <a:pt x="184112" y="682116"/>
                    <a:pt x="168617" y="655484"/>
                  </a:cubicBezTo>
                  <a:lnTo>
                    <a:pt x="15471" y="392266"/>
                  </a:lnTo>
                  <a:cubicBezTo>
                    <a:pt x="0" y="365675"/>
                    <a:pt x="0" y="332825"/>
                    <a:pt x="15471" y="306234"/>
                  </a:cubicBezTo>
                  <a:lnTo>
                    <a:pt x="168617" y="43016"/>
                  </a:lnTo>
                  <a:cubicBezTo>
                    <a:pt x="184112" y="16384"/>
                    <a:pt x="212599" y="0"/>
                    <a:pt x="243411" y="0"/>
                  </a:cubicBezTo>
                  <a:lnTo>
                    <a:pt x="550278" y="0"/>
                  </a:lnTo>
                  <a:cubicBezTo>
                    <a:pt x="581089" y="0"/>
                    <a:pt x="609576" y="16384"/>
                    <a:pt x="625071" y="43016"/>
                  </a:cubicBezTo>
                  <a:lnTo>
                    <a:pt x="778217" y="306234"/>
                  </a:lnTo>
                  <a:cubicBezTo>
                    <a:pt x="793688" y="332825"/>
                    <a:pt x="793688" y="365675"/>
                    <a:pt x="778217" y="392266"/>
                  </a:cubicBezTo>
                  <a:close/>
                </a:path>
              </a:pathLst>
            </a:custGeom>
            <a:solidFill>
              <a:srgbClr val="000000">
                <a:alpha val="0"/>
              </a:srgbClr>
            </a:solidFill>
            <a:ln w="66675" cap="rnd">
              <a:gradFill>
                <a:gsLst>
                  <a:gs pos="0">
                    <a:srgbClr val="5CE1E6">
                      <a:alpha val="100000"/>
                    </a:srgbClr>
                  </a:gs>
                  <a:gs pos="100000">
                    <a:srgbClr val="8C52FF">
                      <a:alpha val="100000"/>
                    </a:srgbClr>
                  </a:gs>
                </a:gsLst>
                <a:lin ang="0"/>
              </a:gradFill>
              <a:prstDash val="solid"/>
              <a:round/>
            </a:ln>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2233384" y="7804409"/>
            <a:ext cx="6513593" cy="1262043"/>
          </a:xfrm>
          <a:prstGeom prst="rect">
            <a:avLst/>
          </a:prstGeom>
        </p:spPr>
        <p:txBody>
          <a:bodyPr lIns="0" tIns="0" rIns="0" bIns="0" rtlCol="0" anchor="t">
            <a:spAutoFit/>
          </a:bodyPr>
          <a:lstStyle/>
          <a:p>
            <a:pPr algn="ctr">
              <a:lnSpc>
                <a:spcPts val="2471"/>
              </a:lnSpc>
              <a:spcBef>
                <a:spcPct val="0"/>
              </a:spcBef>
            </a:pPr>
            <a:r>
              <a:rPr lang="en-US" sz="1765">
                <a:solidFill>
                  <a:srgbClr val="FFFFFF"/>
                </a:solidFill>
                <a:latin typeface="Telegraf"/>
                <a:ea typeface="Telegraf"/>
                <a:cs typeface="Telegraf"/>
                <a:sym typeface="Telegraf"/>
              </a:rPr>
              <a:t>Lorem ipsum dolor sit amet, consectetur adipiscing elit. Morbi eu neque purus. In nibh lacus, placerat quis lobortis quis, pellentesque ut lacus. Duis sed auctor turpis. Praesent at est a quam ultricies vestibulum ut in lorem.</a:t>
            </a:r>
          </a:p>
        </p:txBody>
      </p:sp>
      <p:sp>
        <p:nvSpPr>
          <p:cNvPr id="43" name="TextBox 43"/>
          <p:cNvSpPr txBox="1"/>
          <p:nvPr/>
        </p:nvSpPr>
        <p:spPr>
          <a:xfrm>
            <a:off x="4466697" y="2622979"/>
            <a:ext cx="2046968"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Active Listening</a:t>
            </a:r>
          </a:p>
        </p:txBody>
      </p:sp>
      <p:sp>
        <p:nvSpPr>
          <p:cNvPr id="44" name="TextBox 44"/>
          <p:cNvSpPr txBox="1"/>
          <p:nvPr/>
        </p:nvSpPr>
        <p:spPr>
          <a:xfrm>
            <a:off x="4067430" y="5054591"/>
            <a:ext cx="2845502"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Clarity and Conciseness</a:t>
            </a:r>
          </a:p>
        </p:txBody>
      </p:sp>
      <p:sp>
        <p:nvSpPr>
          <p:cNvPr id="45" name="TextBox 45"/>
          <p:cNvSpPr txBox="1"/>
          <p:nvPr/>
        </p:nvSpPr>
        <p:spPr>
          <a:xfrm>
            <a:off x="4858135" y="7422707"/>
            <a:ext cx="1264091" cy="309004"/>
          </a:xfrm>
          <a:prstGeom prst="rect">
            <a:avLst/>
          </a:prstGeom>
        </p:spPr>
        <p:txBody>
          <a:bodyPr lIns="0" tIns="0" rIns="0" bIns="0" rtlCol="0" anchor="t">
            <a:spAutoFit/>
          </a:bodyPr>
          <a:lstStyle/>
          <a:p>
            <a:pPr algn="ctr">
              <a:lnSpc>
                <a:spcPts val="2371"/>
              </a:lnSpc>
              <a:spcBef>
                <a:spcPct val="0"/>
              </a:spcBef>
            </a:pPr>
            <a:r>
              <a:rPr lang="en-US" sz="1693" b="1">
                <a:solidFill>
                  <a:srgbClr val="FFFFFF"/>
                </a:solidFill>
                <a:latin typeface="Telegraf Bold"/>
                <a:ea typeface="Telegraf Bold"/>
                <a:cs typeface="Telegraf Bold"/>
                <a:sym typeface="Telegraf Bold"/>
              </a:rPr>
              <a:t>Empathy</a:t>
            </a:r>
          </a:p>
        </p:txBody>
      </p:sp>
      <p:pic>
        <p:nvPicPr>
          <p:cNvPr id="24" name="Resim 23"/>
          <p:cNvPicPr>
            <a:picLocks noChangeAspect="1"/>
          </p:cNvPicPr>
          <p:nvPr/>
        </p:nvPicPr>
        <p:blipFill>
          <a:blip r:embed="rId6"/>
          <a:stretch>
            <a:fillRect/>
          </a:stretch>
        </p:blipFill>
        <p:spPr>
          <a:xfrm>
            <a:off x="8168748" y="2530022"/>
            <a:ext cx="9970588" cy="5956971"/>
          </a:xfrm>
          <a:prstGeom prst="rect">
            <a:avLst/>
          </a:prstGeom>
          <a:ln>
            <a:noFill/>
          </a:ln>
          <a:effectLst>
            <a:outerShdw blurRad="190500" algn="tl" rotWithShape="0">
              <a:srgbClr val="000000">
                <a:alpha val="70000"/>
              </a:srgbClr>
            </a:outerShdw>
          </a:effectLst>
        </p:spPr>
      </p:pic>
      <p:sp>
        <p:nvSpPr>
          <p:cNvPr id="41" name="Dikdörtgen 40"/>
          <p:cNvSpPr/>
          <p:nvPr/>
        </p:nvSpPr>
        <p:spPr>
          <a:xfrm>
            <a:off x="3495693" y="9474097"/>
            <a:ext cx="5570884" cy="369332"/>
          </a:xfrm>
          <a:prstGeom prst="rect">
            <a:avLst/>
          </a:prstGeom>
        </p:spPr>
        <p:txBody>
          <a:bodyPr wrap="none">
            <a:spAutoFit/>
          </a:bodyPr>
          <a:lstStyle/>
          <a:p>
            <a:r>
              <a:rPr lang="tr-TR" dirty="0">
                <a:latin typeface="Poppins" panose="020B0604020202020204" charset="0"/>
                <a:cs typeface="Poppins" panose="020B0604020202020204" charset="0"/>
                <a:hlinkClick r:id="rId7"/>
              </a:rPr>
              <a:t>https://</a:t>
            </a:r>
            <a:r>
              <a:rPr lang="tr-TR" dirty="0" smtClean="0">
                <a:latin typeface="Poppins" panose="020B0604020202020204" charset="0"/>
                <a:cs typeface="Poppins" panose="020B0604020202020204" charset="0"/>
                <a:hlinkClick r:id="rId7"/>
              </a:rPr>
              <a:t>www.elsevier.com/products/scopus/scopus-ai</a:t>
            </a:r>
            <a:r>
              <a:rPr lang="tr-TR" dirty="0" smtClean="0">
                <a:latin typeface="Poppins" panose="020B0604020202020204" charset="0"/>
                <a:cs typeface="Poppins" panose="020B0604020202020204" charset="0"/>
              </a:rPr>
              <a:t> </a:t>
            </a:r>
            <a:endParaRPr lang="tr-TR" dirty="0">
              <a:latin typeface="Poppins" panose="020B0604020202020204" charset="0"/>
              <a:cs typeface="Poppins" panose="020B0604020202020204" charset="0"/>
            </a:endParaRPr>
          </a:p>
        </p:txBody>
      </p:sp>
      <p:sp>
        <p:nvSpPr>
          <p:cNvPr id="6" name="Dikdörtgen 5"/>
          <p:cNvSpPr/>
          <p:nvPr/>
        </p:nvSpPr>
        <p:spPr>
          <a:xfrm>
            <a:off x="956862" y="2611885"/>
            <a:ext cx="7027355" cy="1200329"/>
          </a:xfrm>
          <a:prstGeom prst="rect">
            <a:avLst/>
          </a:prstGeom>
        </p:spPr>
        <p:txBody>
          <a:bodyPr wrap="square">
            <a:spAutoFit/>
          </a:bodyPr>
          <a:lstStyle/>
          <a:p>
            <a:pPr marL="571500" indent="-571500">
              <a:buFont typeface="Arial" panose="020B0604020202020204" pitchFamily="34" charset="0"/>
              <a:buChar char="•"/>
            </a:pPr>
            <a:r>
              <a:rPr lang="tr-TR" sz="3600" dirty="0">
                <a:latin typeface="Barlow Bold" panose="020B0604020202020204" charset="-94"/>
                <a:cs typeface="Telegraf Bold" panose="020B0604020202020204" charset="0"/>
              </a:rPr>
              <a:t>Güvenilir ve anlaşılır araştırma özetleriyle zamandan tasarruf </a:t>
            </a:r>
          </a:p>
        </p:txBody>
      </p:sp>
      <p:sp>
        <p:nvSpPr>
          <p:cNvPr id="7" name="Dikdörtgen 6"/>
          <p:cNvSpPr/>
          <p:nvPr/>
        </p:nvSpPr>
        <p:spPr>
          <a:xfrm>
            <a:off x="956862" y="4861936"/>
            <a:ext cx="6874665" cy="1200329"/>
          </a:xfrm>
          <a:prstGeom prst="rect">
            <a:avLst/>
          </a:prstGeom>
        </p:spPr>
        <p:txBody>
          <a:bodyPr wrap="square">
            <a:spAutoFit/>
          </a:bodyPr>
          <a:lstStyle/>
          <a:p>
            <a:pPr marL="571500" indent="-571500">
              <a:buFont typeface="Arial" panose="020B0604020202020204" pitchFamily="34" charset="0"/>
              <a:buChar char="•"/>
            </a:pPr>
            <a:r>
              <a:rPr lang="tr-TR" sz="3600" dirty="0">
                <a:latin typeface="Barlow Bold" panose="020B0604020202020204" charset="-94"/>
                <a:cs typeface="Telegraf Bold" panose="020B0604020202020204" charset="0"/>
              </a:rPr>
              <a:t>Kavram haritalarla yeni keşif yolları </a:t>
            </a:r>
          </a:p>
        </p:txBody>
      </p:sp>
      <p:sp>
        <p:nvSpPr>
          <p:cNvPr id="8" name="Dikdörtgen 7"/>
          <p:cNvSpPr/>
          <p:nvPr/>
        </p:nvSpPr>
        <p:spPr>
          <a:xfrm>
            <a:off x="1035931" y="7170338"/>
            <a:ext cx="5171609" cy="646331"/>
          </a:xfrm>
          <a:prstGeom prst="rect">
            <a:avLst/>
          </a:prstGeom>
        </p:spPr>
        <p:txBody>
          <a:bodyPr wrap="none">
            <a:spAutoFit/>
          </a:bodyPr>
          <a:lstStyle/>
          <a:p>
            <a:pPr marL="571500" indent="-571500">
              <a:buFont typeface="Arial" panose="020B0604020202020204" pitchFamily="34" charset="0"/>
              <a:buChar char="•"/>
            </a:pPr>
            <a:r>
              <a:rPr lang="tr-TR" sz="3600" dirty="0">
                <a:latin typeface="Barlow Bold" panose="020B0604020202020204" charset="-94"/>
                <a:cs typeface="Telegraf Bold" panose="020B0604020202020204" charset="0"/>
              </a:rPr>
              <a:t>İşbirliğini destekleme</a:t>
            </a:r>
          </a:p>
        </p:txBody>
      </p:sp>
    </p:spTree>
    <p:extLst>
      <p:ext uri="{BB962C8B-B14F-4D97-AF65-F5344CB8AC3E}">
        <p14:creationId xmlns:p14="http://schemas.microsoft.com/office/powerpoint/2010/main" val="1295136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1072</TotalTime>
  <Words>2281</Words>
  <Application>Microsoft Office PowerPoint</Application>
  <PresentationFormat>Özel</PresentationFormat>
  <Paragraphs>348</Paragraphs>
  <Slides>49</Slides>
  <Notes>0</Notes>
  <HiddenSlides>0</HiddenSlides>
  <MMClips>1</MMClips>
  <ScaleCrop>false</ScaleCrop>
  <HeadingPairs>
    <vt:vector size="6" baseType="variant">
      <vt:variant>
        <vt:lpstr>Kullanılan Yazı Tipleri</vt:lpstr>
      </vt:variant>
      <vt:variant>
        <vt:i4>16</vt:i4>
      </vt:variant>
      <vt:variant>
        <vt:lpstr>Tema</vt:lpstr>
      </vt:variant>
      <vt:variant>
        <vt:i4>1</vt:i4>
      </vt:variant>
      <vt:variant>
        <vt:lpstr>Slayt Başlıkları</vt:lpstr>
      </vt:variant>
      <vt:variant>
        <vt:i4>49</vt:i4>
      </vt:variant>
    </vt:vector>
  </HeadingPairs>
  <TitlesOfParts>
    <vt:vector size="66" baseType="lpstr">
      <vt:lpstr>Barlow Bold Italics</vt:lpstr>
      <vt:lpstr>Eastman Grotesque Bold</vt:lpstr>
      <vt:lpstr>Roboto</vt:lpstr>
      <vt:lpstr>Canva Sans</vt:lpstr>
      <vt:lpstr>Tahoma</vt:lpstr>
      <vt:lpstr>Barlow Bold</vt:lpstr>
      <vt:lpstr>Calibri</vt:lpstr>
      <vt:lpstr>Barlow SemiCondensed Bold</vt:lpstr>
      <vt:lpstr>Arial</vt:lpstr>
      <vt:lpstr>Poppins</vt:lpstr>
      <vt:lpstr>Telegraf Bold</vt:lpstr>
      <vt:lpstr>Barlow SemiCondensed</vt:lpstr>
      <vt:lpstr>Barlow</vt:lpstr>
      <vt:lpstr>Barlow Italics</vt:lpstr>
      <vt:lpstr>Telegraf</vt:lpstr>
      <vt:lpstr>Courier New</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Araştırma ve Yazım Süreçlerinde Yapay Zeka Araçlarıyla Dönüşüm</dc:title>
  <cp:lastModifiedBy>kutuphane</cp:lastModifiedBy>
  <cp:revision>58</cp:revision>
  <dcterms:created xsi:type="dcterms:W3CDTF">2006-08-16T00:00:00Z</dcterms:created>
  <dcterms:modified xsi:type="dcterms:W3CDTF">2025-03-07T06:56:14Z</dcterms:modified>
  <dc:identifier>DAGfukxvhbY</dc:identifier>
</cp:coreProperties>
</file>